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4" r:id="rId5"/>
    <p:sldId id="275" r:id="rId6"/>
    <p:sldId id="257" r:id="rId7"/>
    <p:sldId id="266" r:id="rId8"/>
    <p:sldId id="273" r:id="rId9"/>
    <p:sldId id="259" r:id="rId10"/>
    <p:sldId id="274" r:id="rId11"/>
    <p:sldId id="267" r:id="rId12"/>
    <p:sldId id="271" r:id="rId13"/>
    <p:sldId id="276" r:id="rId14"/>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633FE5-A53C-0EB4-5FD0-C960DD752753}" name="Tremblay Sébastien" initials="TS" userId="S::tremblays7@cssd.gouv.qc.ca::23ff44e0-552d-4c98-8229-d974df730a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3BD"/>
    <a:srgbClr val="D7DBED"/>
    <a:srgbClr val="CCDFFC"/>
    <a:srgbClr val="A5C7F9"/>
    <a:srgbClr val="4472C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28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972DC-A312-4A2F-9EC6-AB65B622AC24}" type="datetimeFigureOut">
              <a:rPr lang="fr-CA" smtClean="0"/>
              <a:t>2024-02-23</a:t>
            </a:fld>
            <a:endParaRPr lang="fr-CA"/>
          </a:p>
        </p:txBody>
      </p:sp>
      <p:sp>
        <p:nvSpPr>
          <p:cNvPr id="4" name="Espace réservé de l'image des diapositives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DFD9E4-CC41-4193-9B4B-B645A621E41C}" type="slidenum">
              <a:rPr lang="fr-CA" smtClean="0"/>
              <a:t>‹N°›</a:t>
            </a:fld>
            <a:endParaRPr lang="fr-CA"/>
          </a:p>
        </p:txBody>
      </p:sp>
    </p:spTree>
    <p:extLst>
      <p:ext uri="{BB962C8B-B14F-4D97-AF65-F5344CB8AC3E}">
        <p14:creationId xmlns:p14="http://schemas.microsoft.com/office/powerpoint/2010/main" val="423890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584704"/>
            <a:ext cx="6096000" cy="670560"/>
          </a:xfrm>
        </p:spPr>
        <p:txBody>
          <a:bodyPr anchor="b">
            <a:normAutofit/>
          </a:bodyPr>
          <a:lstStyle>
            <a:lvl1pPr algn="ctr">
              <a:defRPr sz="3200" b="0">
                <a:solidFill>
                  <a:schemeClr val="tx1"/>
                </a:solidFill>
                <a:effectLst/>
                <a:latin typeface="Comic Sans MS" panose="030F0702030302020204" pitchFamily="66" charset="0"/>
                <a:ea typeface="MS Gothic" panose="020B0609070205080204" pitchFamily="49" charset="-128"/>
              </a:defRPr>
            </a:lvl1pPr>
          </a:lstStyle>
          <a:p>
            <a:r>
              <a:rPr lang="fr-FR" dirty="0"/>
              <a:t>École X</a:t>
            </a:r>
            <a:endParaRPr lang="en-US" dirty="0"/>
          </a:p>
        </p:txBody>
      </p:sp>
      <p:sp>
        <p:nvSpPr>
          <p:cNvPr id="3" name="Subtitle 2"/>
          <p:cNvSpPr>
            <a:spLocks noGrp="1"/>
          </p:cNvSpPr>
          <p:nvPr>
            <p:ph type="subTitle" idx="1" hasCustomPrompt="1"/>
          </p:nvPr>
        </p:nvSpPr>
        <p:spPr>
          <a:xfrm>
            <a:off x="838200" y="3255264"/>
            <a:ext cx="6096000" cy="792480"/>
          </a:xfrm>
        </p:spPr>
        <p:txBody>
          <a:bodyPr>
            <a:noAutofit/>
          </a:bodyPr>
          <a:lstStyle>
            <a:lvl1pPr marL="0" indent="0" algn="ctr">
              <a:buNone/>
              <a:defRPr sz="1200">
                <a:solidFill>
                  <a:schemeClr val="tx1"/>
                </a:solidFill>
                <a:latin typeface="Comic Sans MS" panose="030F0702030302020204" pitchFamily="66"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fr-FR" dirty="0"/>
              <a:t>Adresse :</a:t>
            </a:r>
          </a:p>
          <a:p>
            <a:r>
              <a:rPr lang="fr-FR" dirty="0"/>
              <a:t>Téléphone :</a:t>
            </a:r>
          </a:p>
          <a:p>
            <a:r>
              <a:rPr lang="fr-FR" dirty="0"/>
              <a:t>Courriel :</a:t>
            </a:r>
            <a:endParaRPr lang="en-US" dirty="0"/>
          </a:p>
        </p:txBody>
      </p:sp>
      <p:sp>
        <p:nvSpPr>
          <p:cNvPr id="8" name="Espace réservé pour une image  7">
            <a:extLst>
              <a:ext uri="{FF2B5EF4-FFF2-40B4-BE49-F238E27FC236}">
                <a16:creationId xmlns:a16="http://schemas.microsoft.com/office/drawing/2014/main" id="{6F610999-A6C7-4912-9A8C-ECE8B33A28B9}"/>
              </a:ext>
            </a:extLst>
          </p:cNvPr>
          <p:cNvSpPr>
            <a:spLocks noGrp="1"/>
          </p:cNvSpPr>
          <p:nvPr>
            <p:ph type="pic" sz="quarter" idx="10" hasCustomPrompt="1"/>
          </p:nvPr>
        </p:nvSpPr>
        <p:spPr>
          <a:xfrm>
            <a:off x="228631" y="8777923"/>
            <a:ext cx="2779713" cy="1096962"/>
          </a:xfrm>
        </p:spPr>
        <p:txBody>
          <a:bodyPr/>
          <a:lstStyle>
            <a:lvl1pPr>
              <a:defRPr/>
            </a:lvl1pPr>
          </a:lstStyle>
          <a:p>
            <a:r>
              <a:rPr lang="fr-CA" dirty="0"/>
              <a:t>Image : logo école</a:t>
            </a:r>
          </a:p>
        </p:txBody>
      </p:sp>
    </p:spTree>
    <p:extLst>
      <p:ext uri="{BB962C8B-B14F-4D97-AF65-F5344CB8AC3E}">
        <p14:creationId xmlns:p14="http://schemas.microsoft.com/office/powerpoint/2010/main" val="419190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9776" y="1231899"/>
            <a:ext cx="4689825" cy="7948677"/>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Soleil 1">
            <a:extLst>
              <a:ext uri="{FF2B5EF4-FFF2-40B4-BE49-F238E27FC236}">
                <a16:creationId xmlns:a16="http://schemas.microsoft.com/office/drawing/2014/main" id="{999E923A-D4E5-4B68-9751-1B3498BB1CDB}"/>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Slide Number Placeholder 5"/>
          <p:cNvSpPr>
            <a:spLocks noGrp="1"/>
          </p:cNvSpPr>
          <p:nvPr>
            <p:ph type="sldNum" sz="quarter" idx="12"/>
          </p:nvPr>
        </p:nvSpPr>
        <p:spPr>
          <a:xfrm>
            <a:off x="3011805" y="9318410"/>
            <a:ext cx="1748790" cy="535517"/>
          </a:xfrm>
        </p:spPr>
        <p:txBody>
          <a:bodyPr/>
          <a:lstStyle>
            <a:lvl1pPr>
              <a:defRPr>
                <a:solidFill>
                  <a:schemeClr val="tx1"/>
                </a:solidFill>
              </a:defRPr>
            </a:lvl1pPr>
          </a:lstStyle>
          <a:p>
            <a:fld id="{69436CF9-745E-4864-AC7D-908D8433F1E5}" type="slidenum">
              <a:rPr lang="fr-CA" smtClean="0"/>
              <a:pPr/>
              <a:t>‹N°›</a:t>
            </a:fld>
            <a:endParaRPr lang="fr-CA" dirty="0"/>
          </a:p>
        </p:txBody>
      </p:sp>
      <p:sp>
        <p:nvSpPr>
          <p:cNvPr id="8" name="Espace réservé du texte 7">
            <a:extLst>
              <a:ext uri="{FF2B5EF4-FFF2-40B4-BE49-F238E27FC236}">
                <a16:creationId xmlns:a16="http://schemas.microsoft.com/office/drawing/2014/main" id="{2CB786E0-FC28-4BEA-8F3B-09977682260D}"/>
              </a:ext>
            </a:extLst>
          </p:cNvPr>
          <p:cNvSpPr>
            <a:spLocks noGrp="1"/>
          </p:cNvSpPr>
          <p:nvPr>
            <p:ph type="body" sz="quarter" idx="13" hasCustomPrompt="1"/>
          </p:nvPr>
        </p:nvSpPr>
        <p:spPr>
          <a:xfrm>
            <a:off x="146304" y="1706880"/>
            <a:ext cx="2377821" cy="5973445"/>
          </a:xfrm>
        </p:spPr>
        <p:txBody>
          <a:bodyPr>
            <a:normAutofit/>
          </a:bodyPr>
          <a:lstStyle>
            <a:lvl1pPr marL="457200" marR="0" indent="-457200" algn="l" defTabSz="777240" rtl="0" eaLnBrk="1" fontAlgn="auto" latinLnBrk="0" hangingPunct="1">
              <a:lnSpc>
                <a:spcPct val="90000"/>
              </a:lnSpc>
              <a:spcBef>
                <a:spcPts val="850"/>
              </a:spcBef>
              <a:spcAft>
                <a:spcPts val="0"/>
              </a:spcAft>
              <a:buClrTx/>
              <a:buSzTx/>
              <a:buFont typeface="Arial" panose="020B0604020202020204" pitchFamily="34" charset="0"/>
              <a:buAutoNum type="arabicPeriod"/>
              <a:tabLst/>
              <a:defRPr sz="1500" spc="0" baseline="0">
                <a:solidFill>
                  <a:schemeClr val="bg1">
                    <a:lumMod val="95000"/>
                  </a:schemeClr>
                </a:solidFill>
                <a:latin typeface="Comic Sans MS" panose="030F0702030302020204" pitchFamily="66" charset="0"/>
              </a:defRPr>
            </a:lvl1pPr>
            <a:lvl2pPr>
              <a:defRPr>
                <a:solidFill>
                  <a:schemeClr val="bg1">
                    <a:lumMod val="95000"/>
                  </a:schemeClr>
                </a:solidFill>
                <a:latin typeface="Bahnschrift Light" panose="020B0502040204020203" pitchFamily="34" charset="0"/>
              </a:defRPr>
            </a:lvl2pPr>
            <a:lvl3pPr>
              <a:defRPr>
                <a:solidFill>
                  <a:schemeClr val="bg1">
                    <a:lumMod val="95000"/>
                  </a:schemeClr>
                </a:solidFill>
                <a:latin typeface="Bahnschrift Light" panose="020B0502040204020203" pitchFamily="34" charset="0"/>
              </a:defRPr>
            </a:lvl3pPr>
            <a:lvl4pPr>
              <a:defRPr>
                <a:solidFill>
                  <a:schemeClr val="bg1">
                    <a:lumMod val="95000"/>
                  </a:schemeClr>
                </a:solidFill>
                <a:latin typeface="Bahnschrift Light" panose="020B0502040204020203" pitchFamily="34" charset="0"/>
              </a:defRPr>
            </a:lvl4pPr>
            <a:lvl5pPr>
              <a:defRPr>
                <a:solidFill>
                  <a:schemeClr val="bg1">
                    <a:lumMod val="95000"/>
                  </a:schemeClr>
                </a:solidFill>
                <a:latin typeface="Bahnschrift Light" panose="020B0502040204020203" pitchFamily="34" charset="0"/>
              </a:defRPr>
            </a:lvl5pPr>
          </a:lstStyle>
          <a:p>
            <a:pPr lvl="0"/>
            <a:r>
              <a:rPr lang="fr-CA" dirty="0"/>
              <a:t>Mise en contexte</a:t>
            </a:r>
          </a:p>
          <a:p>
            <a:pPr lvl="0"/>
            <a:r>
              <a:rPr lang="fr-CA" dirty="0"/>
              <a:t>Mission, vision et valeurs</a:t>
            </a:r>
          </a:p>
          <a:p>
            <a:pPr lvl="0"/>
            <a:r>
              <a:rPr lang="fr-CA" dirty="0"/>
              <a:t>Portrait de l’école</a:t>
            </a:r>
          </a:p>
          <a:p>
            <a:pPr lvl="0"/>
            <a:r>
              <a:rPr lang="fr-CA" dirty="0"/>
              <a:t>Enjeux, orientation, objectifs, indicateurs et cible propres à l’établissement</a:t>
            </a:r>
          </a:p>
          <a:p>
            <a:pPr lvl="0"/>
            <a:r>
              <a:rPr lang="fr-CA" dirty="0"/>
              <a:t>Annexe 1 : Encadrement légaux</a:t>
            </a:r>
          </a:p>
          <a:p>
            <a:pPr marL="457200" marR="0" lvl="0" indent="-457200" algn="l" defTabSz="777240" rtl="0" eaLnBrk="1" fontAlgn="auto" latinLnBrk="0" hangingPunct="1">
              <a:lnSpc>
                <a:spcPct val="90000"/>
              </a:lnSpc>
              <a:spcBef>
                <a:spcPts val="850"/>
              </a:spcBef>
              <a:spcAft>
                <a:spcPts val="0"/>
              </a:spcAft>
              <a:buClrTx/>
              <a:buSzTx/>
              <a:buFont typeface="Arial" panose="020B0604020202020204" pitchFamily="34" charset="0"/>
              <a:buAutoNum type="arabicPeriod"/>
              <a:tabLst/>
              <a:defRPr/>
            </a:pPr>
            <a:r>
              <a:rPr lang="fr-CA" dirty="0"/>
              <a:t>Annexe 2 : Bilan de consultation et de l’analyse des besoins</a:t>
            </a:r>
          </a:p>
          <a:p>
            <a:pPr lvl="0"/>
            <a:endParaRPr lang="fr-CA" dirty="0"/>
          </a:p>
        </p:txBody>
      </p:sp>
    </p:spTree>
    <p:extLst>
      <p:ext uri="{BB962C8B-B14F-4D97-AF65-F5344CB8AC3E}">
        <p14:creationId xmlns:p14="http://schemas.microsoft.com/office/powerpoint/2010/main" val="22245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E49235A-7805-4A92-ADB2-9EABC0A4045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Soleil 3">
            <a:extLst>
              <a:ext uri="{FF2B5EF4-FFF2-40B4-BE49-F238E27FC236}">
                <a16:creationId xmlns:a16="http://schemas.microsoft.com/office/drawing/2014/main" id="{0919E63D-8101-4F99-8CDD-177B7D3FC71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Tree>
    <p:extLst>
      <p:ext uri="{BB962C8B-B14F-4D97-AF65-F5344CB8AC3E}">
        <p14:creationId xmlns:p14="http://schemas.microsoft.com/office/powerpoint/2010/main" val="377144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E49235A-7805-4A92-ADB2-9EABC0A4045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Soleil 3">
            <a:extLst>
              <a:ext uri="{FF2B5EF4-FFF2-40B4-BE49-F238E27FC236}">
                <a16:creationId xmlns:a16="http://schemas.microsoft.com/office/drawing/2014/main" id="{0919E63D-8101-4F99-8CDD-177B7D3FC71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Tree>
    <p:extLst>
      <p:ext uri="{BB962C8B-B14F-4D97-AF65-F5344CB8AC3E}">
        <p14:creationId xmlns:p14="http://schemas.microsoft.com/office/powerpoint/2010/main" val="125428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oleil 5">
            <a:extLst>
              <a:ext uri="{FF2B5EF4-FFF2-40B4-BE49-F238E27FC236}">
                <a16:creationId xmlns:a16="http://schemas.microsoft.com/office/drawing/2014/main" id="{8F4C4AA2-3FE1-474B-A008-76E9BE5143E1}"/>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
        <p:nvSpPr>
          <p:cNvPr id="5" name="Text Placeholder 2">
            <a:extLst>
              <a:ext uri="{FF2B5EF4-FFF2-40B4-BE49-F238E27FC236}">
                <a16:creationId xmlns:a16="http://schemas.microsoft.com/office/drawing/2014/main" id="{CDB6A559-4C6A-49FC-AC0F-14A2F0AD752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77098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BC3E68B4-01A5-4644-92D0-DE014089F92C}"/>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2584704"/>
            <a:ext cx="6703695" cy="647484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lvl="0"/>
            <a:endParaRPr lang="en-US" dirty="0"/>
          </a:p>
        </p:txBody>
      </p:sp>
    </p:spTree>
    <p:extLst>
      <p:ext uri="{BB962C8B-B14F-4D97-AF65-F5344CB8AC3E}">
        <p14:creationId xmlns:p14="http://schemas.microsoft.com/office/powerpoint/2010/main" val="85368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BC3E68B4-01A5-4644-92D0-DE014089F92C}"/>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2011680"/>
            <a:ext cx="6703695" cy="7047866"/>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lvl="0"/>
            <a:endParaRPr lang="en-US" dirty="0"/>
          </a:p>
        </p:txBody>
      </p:sp>
    </p:spTree>
    <p:extLst>
      <p:ext uri="{BB962C8B-B14F-4D97-AF65-F5344CB8AC3E}">
        <p14:creationId xmlns:p14="http://schemas.microsoft.com/office/powerpoint/2010/main" val="67347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2CF16DA3-6978-4725-A6C3-EF92CD0A6A8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1853184"/>
            <a:ext cx="6703695" cy="720636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lvl="0"/>
            <a:endParaRPr lang="en-US" dirty="0"/>
          </a:p>
        </p:txBody>
      </p:sp>
    </p:spTree>
    <p:extLst>
      <p:ext uri="{BB962C8B-B14F-4D97-AF65-F5344CB8AC3E}">
        <p14:creationId xmlns:p14="http://schemas.microsoft.com/office/powerpoint/2010/main" val="1982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BD002F-DA39-405C-AA07-2AC38978608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7" name="Soleil 6">
            <a:extLst>
              <a:ext uri="{FF2B5EF4-FFF2-40B4-BE49-F238E27FC236}">
                <a16:creationId xmlns:a16="http://schemas.microsoft.com/office/drawing/2014/main" id="{34A4A18A-49FD-4575-ACBB-DB9624A20C97}"/>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 Placeholder 2">
            <a:extLst>
              <a:ext uri="{FF2B5EF4-FFF2-40B4-BE49-F238E27FC236}">
                <a16:creationId xmlns:a16="http://schemas.microsoft.com/office/drawing/2014/main" id="{DDF8B566-E358-493F-8F18-18DBF8C6490E}"/>
              </a:ext>
            </a:extLst>
          </p:cNvPr>
          <p:cNvSpPr>
            <a:spLocks noGrp="1"/>
          </p:cNvSpPr>
          <p:nvPr>
            <p:ph idx="1" hasCustomPrompt="1"/>
          </p:nvPr>
        </p:nvSpPr>
        <p:spPr>
          <a:xfrm>
            <a:off x="534353" y="2677584"/>
            <a:ext cx="6703695" cy="638196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lvl="0"/>
            <a:endParaRPr lang="en-US" dirty="0"/>
          </a:p>
        </p:txBody>
      </p:sp>
      <p:sp>
        <p:nvSpPr>
          <p:cNvPr id="10" name="Slide Number Placeholder 5">
            <a:extLst>
              <a:ext uri="{FF2B5EF4-FFF2-40B4-BE49-F238E27FC236}">
                <a16:creationId xmlns:a16="http://schemas.microsoft.com/office/drawing/2014/main" id="{841993CE-E43D-44A8-B7B9-964661E55F74}"/>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dirty="0"/>
          </a:p>
        </p:txBody>
      </p:sp>
    </p:spTree>
    <p:extLst>
      <p:ext uri="{BB962C8B-B14F-4D97-AF65-F5344CB8AC3E}">
        <p14:creationId xmlns:p14="http://schemas.microsoft.com/office/powerpoint/2010/main" val="176653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3011805" y="9334328"/>
            <a:ext cx="1748790" cy="535517"/>
          </a:xfrm>
          <a:prstGeom prst="rect">
            <a:avLst/>
          </a:prstGeom>
        </p:spPr>
        <p:txBody>
          <a:bodyPr vert="horz" lIns="91440" tIns="45720" rIns="91440" bIns="45720" rtlCol="0" anchor="ctr"/>
          <a:lstStyle>
            <a:lvl1pPr algn="ctr">
              <a:defRPr sz="1020">
                <a:solidFill>
                  <a:schemeClr val="tx1">
                    <a:tint val="75000"/>
                  </a:schemeClr>
                </a:solidFill>
                <a:latin typeface="Comic Sans MS" panose="030F0702030302020204" pitchFamily="66" charset="0"/>
              </a:defRPr>
            </a:lvl1pPr>
          </a:lstStyle>
          <a:p>
            <a:fld id="{69436CF9-745E-4864-AC7D-908D8433F1E5}" type="slidenum">
              <a:rPr lang="fr-CA" smtClean="0"/>
              <a:pPr/>
              <a:t>‹N°›</a:t>
            </a:fld>
            <a:endParaRPr lang="fr-CA" dirty="0"/>
          </a:p>
        </p:txBody>
      </p:sp>
    </p:spTree>
    <p:extLst>
      <p:ext uri="{BB962C8B-B14F-4D97-AF65-F5344CB8AC3E}">
        <p14:creationId xmlns:p14="http://schemas.microsoft.com/office/powerpoint/2010/main" val="512663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8" r:id="rId5"/>
    <p:sldLayoutId id="2147483669" r:id="rId6"/>
    <p:sldLayoutId id="2147483674" r:id="rId7"/>
    <p:sldLayoutId id="2147483670" r:id="rId8"/>
    <p:sldLayoutId id="2147483673" r:id="rId9"/>
  </p:sldLayoutIdLst>
  <p:hf hdr="0" ftr="0" dt="0"/>
  <p:txStyles>
    <p:titleStyle>
      <a:lvl1pPr algn="l" defTabSz="777240" rtl="0" eaLnBrk="1" latinLnBrk="0" hangingPunct="1">
        <a:lnSpc>
          <a:spcPct val="90000"/>
        </a:lnSpc>
        <a:spcBef>
          <a:spcPct val="0"/>
        </a:spcBef>
        <a:buNone/>
        <a:defRPr sz="3740" kern="1200">
          <a:solidFill>
            <a:schemeClr val="tx1"/>
          </a:solidFill>
          <a:latin typeface="Comic Sans MS" panose="030F0702030302020204" pitchFamily="66" charset="0"/>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Comic Sans MS" panose="030F0702030302020204" pitchFamily="66"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Comic Sans MS" panose="030F0702030302020204" pitchFamily="66"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Comic Sans MS" panose="030F0702030302020204" pitchFamily="66"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Comic Sans MS" panose="030F0702030302020204" pitchFamily="66"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Comic Sans MS" panose="030F0702030302020204" pitchFamily="66"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 Target="slide10.xml"/><Relationship Id="rId5" Type="http://schemas.openxmlformats.org/officeDocument/2006/relationships/image" Target="../media/image16.png"/><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0B6EB-B420-4F07-BC81-E7EF82F48363}"/>
              </a:ext>
            </a:extLst>
          </p:cNvPr>
          <p:cNvSpPr>
            <a:spLocks noGrp="1"/>
          </p:cNvSpPr>
          <p:nvPr>
            <p:ph type="ctrTitle"/>
            <p:custDataLst>
              <p:tags r:id="rId1"/>
            </p:custDataLst>
          </p:nvPr>
        </p:nvSpPr>
        <p:spPr>
          <a:xfrm rot="20692613">
            <a:off x="4413594" y="3860800"/>
            <a:ext cx="2590800" cy="292608"/>
          </a:xfrm>
        </p:spPr>
        <p:txBody>
          <a:bodyPr>
            <a:noAutofit/>
          </a:bodyPr>
          <a:lstStyle/>
          <a:p>
            <a:r>
              <a:rPr lang="fr-CA" sz="2800" dirty="0"/>
              <a:t>École </a:t>
            </a:r>
            <a:br>
              <a:rPr lang="fr-CA" sz="2800" dirty="0"/>
            </a:br>
            <a:r>
              <a:rPr lang="fr-CA" sz="2800" dirty="0"/>
              <a:t>L’Oiseau Bleu</a:t>
            </a:r>
          </a:p>
        </p:txBody>
      </p:sp>
      <p:sp>
        <p:nvSpPr>
          <p:cNvPr id="3" name="Sous-titre 2">
            <a:extLst>
              <a:ext uri="{FF2B5EF4-FFF2-40B4-BE49-F238E27FC236}">
                <a16:creationId xmlns:a16="http://schemas.microsoft.com/office/drawing/2014/main" id="{A5682A32-F270-43E2-BC83-7222BD50DCA6}"/>
              </a:ext>
            </a:extLst>
          </p:cNvPr>
          <p:cNvSpPr>
            <a:spLocks noGrp="1"/>
          </p:cNvSpPr>
          <p:nvPr>
            <p:ph type="subTitle" idx="1"/>
            <p:custDataLst>
              <p:tags r:id="rId2"/>
            </p:custDataLst>
          </p:nvPr>
        </p:nvSpPr>
        <p:spPr>
          <a:xfrm>
            <a:off x="901700" y="8940800"/>
            <a:ext cx="5308600" cy="630428"/>
          </a:xfrm>
        </p:spPr>
        <p:txBody>
          <a:bodyPr/>
          <a:lstStyle/>
          <a:p>
            <a:r>
              <a:rPr lang="fr-FR" dirty="0"/>
              <a:t>184, Nelligan Gatineau J8T 6J9</a:t>
            </a:r>
          </a:p>
          <a:p>
            <a:r>
              <a:rPr lang="fr-FR" dirty="0"/>
              <a:t>819-568-2101</a:t>
            </a:r>
          </a:p>
          <a:p>
            <a:r>
              <a:rPr lang="fr-CA" dirty="0"/>
              <a:t>oiseaubleu@cssd.gouv.qc.ca</a:t>
            </a:r>
            <a:endParaRPr lang="en-US" dirty="0"/>
          </a:p>
          <a:p>
            <a:endParaRPr lang="fr-CA" dirty="0"/>
          </a:p>
        </p:txBody>
      </p:sp>
      <p:pic>
        <p:nvPicPr>
          <p:cNvPr id="8" name="Image 7">
            <a:extLst>
              <a:ext uri="{FF2B5EF4-FFF2-40B4-BE49-F238E27FC236}">
                <a16:creationId xmlns:a16="http://schemas.microsoft.com/office/drawing/2014/main" id="{D2B197BB-7215-4635-BB0B-A3CA555ADE88}"/>
              </a:ext>
            </a:extLst>
          </p:cNvPr>
          <p:cNvPicPr>
            <a:picLocks noChangeAspect="1"/>
          </p:cNvPicPr>
          <p:nvPr/>
        </p:nvPicPr>
        <p:blipFill>
          <a:blip r:embed="rId4"/>
          <a:stretch>
            <a:fillRect/>
          </a:stretch>
        </p:blipFill>
        <p:spPr>
          <a:xfrm>
            <a:off x="246529" y="8686775"/>
            <a:ext cx="1504578" cy="1158287"/>
          </a:xfrm>
          <a:prstGeom prst="rect">
            <a:avLst/>
          </a:prstGeom>
        </p:spPr>
      </p:pic>
    </p:spTree>
    <p:extLst>
      <p:ext uri="{BB962C8B-B14F-4D97-AF65-F5344CB8AC3E}">
        <p14:creationId xmlns:p14="http://schemas.microsoft.com/office/powerpoint/2010/main" val="191235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E5008-44F9-416B-91B9-FDC76A068252}"/>
              </a:ext>
            </a:extLst>
          </p:cNvPr>
          <p:cNvSpPr>
            <a:spLocks noGrp="1"/>
          </p:cNvSpPr>
          <p:nvPr>
            <p:ph type="title"/>
          </p:nvPr>
        </p:nvSpPr>
        <p:spPr/>
        <p:txBody>
          <a:bodyPr>
            <a:normAutofit/>
          </a:bodyPr>
          <a:lstStyle/>
          <a:p>
            <a:pPr algn="ctr"/>
            <a:r>
              <a:rPr lang="fr-CA" sz="4400" b="1" dirty="0">
                <a:latin typeface="Microsoft JhengHei" panose="020B0604030504040204" pitchFamily="34" charset="-120"/>
                <a:ea typeface="Microsoft JhengHei" panose="020B0604030504040204" pitchFamily="34" charset="-120"/>
                <a:cs typeface="Leelawadee" panose="020B0502040204020203" pitchFamily="34" charset="-34"/>
              </a:rPr>
              <a:t>Annexe 2</a:t>
            </a:r>
            <a:br>
              <a:rPr lang="fr-CA" sz="5400" b="1" dirty="0">
                <a:latin typeface="Microsoft JhengHei" panose="020B0604030504040204" pitchFamily="34" charset="-120"/>
                <a:ea typeface="Microsoft JhengHei" panose="020B0604030504040204" pitchFamily="34" charset="-120"/>
                <a:cs typeface="Leelawadee" panose="020B0502040204020203" pitchFamily="34" charset="-34"/>
              </a:rPr>
            </a:br>
            <a:r>
              <a:rPr lang="fr-CA" sz="3600" b="1" dirty="0">
                <a:latin typeface="Microsoft JhengHei" panose="020B0604030504040204" pitchFamily="34" charset="-120"/>
                <a:ea typeface="Microsoft JhengHei" panose="020B0604030504040204" pitchFamily="34" charset="-120"/>
                <a:cs typeface="Leelawadee" panose="020B0502040204020203" pitchFamily="34" charset="-34"/>
              </a:rPr>
              <a:t>Lexique</a:t>
            </a:r>
          </a:p>
        </p:txBody>
      </p:sp>
      <p:sp>
        <p:nvSpPr>
          <p:cNvPr id="3" name="Espace réservé du contenu 2">
            <a:extLst>
              <a:ext uri="{FF2B5EF4-FFF2-40B4-BE49-F238E27FC236}">
                <a16:creationId xmlns:a16="http://schemas.microsoft.com/office/drawing/2014/main" id="{054EFBD1-481B-4EF8-AB8F-DA19D7F4976E}"/>
              </a:ext>
            </a:extLst>
          </p:cNvPr>
          <p:cNvSpPr>
            <a:spLocks noGrp="1"/>
          </p:cNvSpPr>
          <p:nvPr>
            <p:ph idx="1"/>
          </p:nvPr>
        </p:nvSpPr>
        <p:spPr/>
        <p:txBody>
          <a:bodyPr>
            <a:normAutofit/>
          </a:bodyPr>
          <a:lstStyle/>
          <a:p>
            <a:pPr marL="0" indent="0" defTabSz="628650">
              <a:buNone/>
            </a:pPr>
            <a:r>
              <a:rPr lang="fr-CA" sz="1400" b="1" dirty="0">
                <a:latin typeface="+mn-lt"/>
              </a:rPr>
              <a:t>1. Communauté d’apprentissage</a:t>
            </a:r>
            <a:r>
              <a:rPr lang="fr-CA" sz="1400" dirty="0">
                <a:latin typeface="+mn-lt"/>
              </a:rPr>
              <a:t>:  </a:t>
            </a:r>
            <a:r>
              <a:rPr lang="fr-CA" sz="350" dirty="0"/>
              <a:t>	</a:t>
            </a:r>
            <a:r>
              <a:rPr lang="fr-CA" sz="1200" dirty="0">
                <a:latin typeface="Rubik"/>
              </a:rPr>
              <a:t>La communauté d’apprentissage constitue un dispositif 					collaboratif où les membres cheminent ensemble dans le but 				d’améliorer leurs pratiques. Partant des besoins des participants, 				la communauté vise le développement professionnel des 					personnes au sein du groupe (Dionne et Couture, 2013). </a:t>
            </a:r>
          </a:p>
          <a:p>
            <a:pPr marL="2331720" lvl="6" indent="0" defTabSz="628650">
              <a:buNone/>
            </a:pPr>
            <a:endParaRPr lang="fr-CA" sz="800" dirty="0">
              <a:solidFill>
                <a:srgbClr val="757575"/>
              </a:solidFill>
              <a:latin typeface="Rubik"/>
            </a:endParaRPr>
          </a:p>
          <a:p>
            <a:pPr marL="2331720" lvl="6" indent="0" defTabSz="628650">
              <a:buNone/>
            </a:pPr>
            <a:endParaRPr lang="fr-CA" sz="800" dirty="0">
              <a:solidFill>
                <a:srgbClr val="232323"/>
              </a:solidFill>
              <a:latin typeface="Titillium Web"/>
            </a:endParaRPr>
          </a:p>
          <a:p>
            <a:pPr marL="0" lvl="6" indent="0" defTabSz="449263">
              <a:buNone/>
              <a:tabLst>
                <a:tab pos="898525" algn="l"/>
              </a:tabLst>
            </a:pPr>
            <a:r>
              <a:rPr lang="fr-CA" sz="1400" b="1" dirty="0">
                <a:solidFill>
                  <a:srgbClr val="232323"/>
                </a:solidFill>
              </a:rPr>
              <a:t>2. Violence: </a:t>
            </a:r>
            <a:r>
              <a:rPr lang="fr-CA" sz="1200" dirty="0">
                <a:solidFill>
                  <a:srgbClr val="232323"/>
                </a:solidFill>
              </a:rPr>
              <a:t>Toute manifestation de force, de forme verbale, écrite, physique, psychologique et 			 sexuelle;</a:t>
            </a:r>
          </a:p>
          <a:p>
            <a:pPr marL="0" lvl="6" indent="0" defTabSz="449263">
              <a:buNone/>
            </a:pPr>
            <a:r>
              <a:rPr lang="fr-CA" sz="1200" dirty="0">
                <a:solidFill>
                  <a:srgbClr val="232323"/>
                </a:solidFill>
              </a:rPr>
              <a:t>		Exercée intentionnellement contre une personne;</a:t>
            </a:r>
          </a:p>
          <a:p>
            <a:pPr marL="0" lvl="6" indent="0" defTabSz="449263">
              <a:buNone/>
            </a:pPr>
            <a:r>
              <a:rPr lang="fr-CA" sz="1200" dirty="0">
                <a:solidFill>
                  <a:srgbClr val="232323"/>
                </a:solidFill>
              </a:rPr>
              <a:t>		Ayant pour effet d’engendrer des sentiments de détresse, de la léser, de la blesser et de 		l’opprimer;</a:t>
            </a:r>
          </a:p>
          <a:p>
            <a:pPr marL="0" lvl="6" indent="0" defTabSz="449263">
              <a:buNone/>
            </a:pPr>
            <a:r>
              <a:rPr lang="fr-CA" sz="1200" dirty="0">
                <a:solidFill>
                  <a:srgbClr val="232323"/>
                </a:solidFill>
              </a:rPr>
              <a:t>		En s’attaquant à son intégrité ou à son bien-être psychologique ou physique, à ses droits 		ou à ses biens » (Art. 13 LIP)</a:t>
            </a:r>
          </a:p>
          <a:p>
            <a:pPr marL="0" lvl="6" indent="0" defTabSz="449263">
              <a:buNone/>
            </a:pPr>
            <a:endParaRPr lang="fr-CA" sz="1200" dirty="0">
              <a:solidFill>
                <a:srgbClr val="232323"/>
              </a:solidFill>
            </a:endParaRPr>
          </a:p>
          <a:p>
            <a:pPr marL="0" lvl="6" indent="0" defTabSz="449263">
              <a:buNone/>
            </a:pPr>
            <a:r>
              <a:rPr lang="fr-CA" sz="1400" b="1" dirty="0">
                <a:solidFill>
                  <a:srgbClr val="232323"/>
                </a:solidFill>
              </a:rPr>
              <a:t>3. </a:t>
            </a:r>
            <a:r>
              <a:rPr lang="fr-CA" sz="1400" b="1" dirty="0" err="1">
                <a:solidFill>
                  <a:srgbClr val="232323"/>
                </a:solidFill>
              </a:rPr>
              <a:t>Optania</a:t>
            </a:r>
            <a:r>
              <a:rPr lang="fr-CA" sz="1400" b="1" dirty="0">
                <a:solidFill>
                  <a:srgbClr val="232323"/>
                </a:solidFill>
              </a:rPr>
              <a:t>:  </a:t>
            </a:r>
            <a:r>
              <a:rPr lang="fr-CA" sz="1200" dirty="0">
                <a:solidFill>
                  <a:srgbClr val="232323"/>
                </a:solidFill>
              </a:rPr>
              <a:t>Module d’intelligence artificielle pour le traitement complet des événements de violence 		et d’intimidation dans notre organisation (ÉVIO). De la consignation jusqu’à la reddition de 		compte.</a:t>
            </a:r>
          </a:p>
          <a:p>
            <a:pPr marL="0" lvl="6" indent="0" defTabSz="449263">
              <a:buNone/>
            </a:pPr>
            <a:endParaRPr lang="fr-CA" sz="1200" dirty="0">
              <a:solidFill>
                <a:srgbClr val="232323"/>
              </a:solidFill>
            </a:endParaRPr>
          </a:p>
          <a:p>
            <a:pPr marL="0" lvl="6" indent="0" defTabSz="449263">
              <a:buNone/>
            </a:pPr>
            <a:r>
              <a:rPr lang="fr-CA" sz="1400" b="1" dirty="0">
                <a:solidFill>
                  <a:srgbClr val="232323"/>
                </a:solidFill>
              </a:rPr>
              <a:t>4. Initiatives numériques: </a:t>
            </a:r>
            <a:r>
              <a:rPr lang="fr-CA" sz="1200" dirty="0">
                <a:solidFill>
                  <a:srgbClr val="232323"/>
                </a:solidFill>
              </a:rPr>
              <a:t>Activités d’apprentissage où les élèves manipulent des outils numériques.</a:t>
            </a:r>
            <a:endParaRPr lang="fr-CA" sz="1400" b="1" dirty="0">
              <a:solidFill>
                <a:srgbClr val="232323"/>
              </a:solidFill>
            </a:endParaRPr>
          </a:p>
          <a:p>
            <a:pPr marL="0" lvl="6" indent="0" defTabSz="449263">
              <a:buNone/>
            </a:pPr>
            <a:endParaRPr lang="fr-CA" sz="1200" dirty="0">
              <a:solidFill>
                <a:srgbClr val="232323"/>
              </a:solidFill>
            </a:endParaRPr>
          </a:p>
          <a:p>
            <a:pPr marL="0" lvl="6" indent="0" defTabSz="449263">
              <a:buNone/>
            </a:pPr>
            <a:endParaRPr lang="fr-CA" sz="1200" dirty="0">
              <a:solidFill>
                <a:srgbClr val="232323"/>
              </a:solidFill>
            </a:endParaRPr>
          </a:p>
          <a:p>
            <a:pPr marL="0" lvl="6" indent="0" defTabSz="628650">
              <a:buNone/>
            </a:pPr>
            <a:endParaRPr lang="fr-CA" sz="1400" b="1" dirty="0">
              <a:solidFill>
                <a:srgbClr val="232323"/>
              </a:solidFill>
            </a:endParaRPr>
          </a:p>
        </p:txBody>
      </p:sp>
      <p:sp>
        <p:nvSpPr>
          <p:cNvPr id="4" name="Espace réservé du numéro de diapositive 3">
            <a:extLst>
              <a:ext uri="{FF2B5EF4-FFF2-40B4-BE49-F238E27FC236}">
                <a16:creationId xmlns:a16="http://schemas.microsoft.com/office/drawing/2014/main" id="{944B86E5-A3D7-42DD-8AAD-07FE309B256B}"/>
              </a:ext>
            </a:extLst>
          </p:cNvPr>
          <p:cNvSpPr>
            <a:spLocks noGrp="1"/>
          </p:cNvSpPr>
          <p:nvPr>
            <p:ph type="sldNum" sz="quarter" idx="4"/>
          </p:nvPr>
        </p:nvSpPr>
        <p:spPr/>
        <p:txBody>
          <a:bodyPr/>
          <a:lstStyle/>
          <a:p>
            <a:fld id="{69436CF9-745E-4864-AC7D-908D8433F1E5}" type="slidenum">
              <a:rPr lang="fr-CA" smtClean="0"/>
              <a:pPr/>
              <a:t>10</a:t>
            </a:fld>
            <a:endParaRPr lang="fr-CA" dirty="0"/>
          </a:p>
        </p:txBody>
      </p:sp>
    </p:spTree>
    <p:extLst>
      <p:ext uri="{BB962C8B-B14F-4D97-AF65-F5344CB8AC3E}">
        <p14:creationId xmlns:p14="http://schemas.microsoft.com/office/powerpoint/2010/main" val="87561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FF191-52BC-4DF5-A72B-D13938E497A0}"/>
              </a:ext>
            </a:extLst>
          </p:cNvPr>
          <p:cNvSpPr>
            <a:spLocks noGrp="1"/>
          </p:cNvSpPr>
          <p:nvPr>
            <p:ph type="title"/>
          </p:nvPr>
        </p:nvSpPr>
        <p:spPr>
          <a:xfrm>
            <a:off x="534353" y="535519"/>
            <a:ext cx="6425247" cy="1407581"/>
          </a:xfrm>
        </p:spPr>
        <p:txBody>
          <a:bodyPr>
            <a:normAutofit fontScale="90000"/>
          </a:bodyPr>
          <a:lstStyle/>
          <a:p>
            <a:pPr algn="ctr"/>
            <a:r>
              <a:rPr lang="fr-CA" b="1" dirty="0">
                <a:latin typeface="Bubblegum Sans" panose="02000506000000020004" pitchFamily="2" charset="0"/>
                <a:cs typeface="Calibri" panose="020F0502020204030204" pitchFamily="34" charset="0"/>
              </a:rPr>
              <a:t>Mot de la direction de l’école et de la présidence du conseil d’établissement</a:t>
            </a:r>
            <a:r>
              <a:rPr lang="fr-CA" b="1" dirty="0">
                <a:latin typeface="Bubblegum Sans" panose="02000506000000020004" pitchFamily="2" charset="0"/>
              </a:rPr>
              <a:t>​</a:t>
            </a:r>
          </a:p>
        </p:txBody>
      </p:sp>
      <p:sp>
        <p:nvSpPr>
          <p:cNvPr id="4" name="Espace réservé du numéro de diapositive 3">
            <a:extLst>
              <a:ext uri="{FF2B5EF4-FFF2-40B4-BE49-F238E27FC236}">
                <a16:creationId xmlns:a16="http://schemas.microsoft.com/office/drawing/2014/main" id="{CC727DA2-DE5E-4BC4-861F-92AC3F9A694A}"/>
              </a:ext>
            </a:extLst>
          </p:cNvPr>
          <p:cNvSpPr>
            <a:spLocks noGrp="1"/>
          </p:cNvSpPr>
          <p:nvPr>
            <p:ph type="sldNum" sz="quarter" idx="4"/>
          </p:nvPr>
        </p:nvSpPr>
        <p:spPr/>
        <p:txBody>
          <a:bodyPr/>
          <a:lstStyle/>
          <a:p>
            <a:fld id="{69436CF9-745E-4864-AC7D-908D8433F1E5}" type="slidenum">
              <a:rPr lang="fr-CA" smtClean="0"/>
              <a:pPr/>
              <a:t>2</a:t>
            </a:fld>
            <a:endParaRPr lang="fr-CA" dirty="0"/>
          </a:p>
        </p:txBody>
      </p:sp>
      <p:sp>
        <p:nvSpPr>
          <p:cNvPr id="5" name="Rectangle 4">
            <a:extLst>
              <a:ext uri="{FF2B5EF4-FFF2-40B4-BE49-F238E27FC236}">
                <a16:creationId xmlns:a16="http://schemas.microsoft.com/office/drawing/2014/main" id="{DA7DB65B-D57F-41E7-A871-02A5FB305F98}"/>
              </a:ext>
            </a:extLst>
          </p:cNvPr>
          <p:cNvSpPr/>
          <p:nvPr/>
        </p:nvSpPr>
        <p:spPr>
          <a:xfrm>
            <a:off x="534353" y="2146300"/>
            <a:ext cx="6704648" cy="7201972"/>
          </a:xfrm>
          <a:prstGeom prst="rect">
            <a:avLst/>
          </a:prstGeom>
        </p:spPr>
        <p:txBody>
          <a:bodyPr wrap="square">
            <a:spAutoFit/>
          </a:bodyPr>
          <a:lstStyle/>
          <a:p>
            <a:pPr algn="just"/>
            <a:r>
              <a:rPr lang="fr-CA" sz="1400" dirty="0"/>
              <a:t>Il nous fait plaisir de vous présenter le projet éducatif de l’école L’Oiseau Bleu pour les années 2023 à 2027.​</a:t>
            </a:r>
          </a:p>
          <a:p>
            <a:pPr algn="just"/>
            <a:endParaRPr lang="fr-CA" sz="1400" dirty="0"/>
          </a:p>
          <a:p>
            <a:pPr algn="just"/>
            <a:r>
              <a:rPr lang="fr-CA" sz="1400" dirty="0"/>
              <a:t>À l’école L’Oiseau Bleu, nous avons le privilège </a:t>
            </a:r>
            <a:r>
              <a:rPr lang="fr-CA" sz="1400"/>
              <a:t>d’avoir un </a:t>
            </a:r>
            <a:r>
              <a:rPr lang="fr-CA" sz="1400" dirty="0"/>
              <a:t>milieu vivant où le dynamisme de tous les membres du personnel transparait dans la vie quotidienne des élèves qui fréquentent l’établissement. Les élèves ont un sentiment d’appartenance à l’école et les membres du personnel offrent à tous des activités éducatives, sportives et culturelles dans  un environnement qui permet aux élèves de grandir et de s’épanouir afin de se préparer pour l’avenir.</a:t>
            </a:r>
          </a:p>
          <a:p>
            <a:pPr algn="just"/>
            <a:endParaRPr lang="fr-CA" sz="1400" dirty="0"/>
          </a:p>
          <a:p>
            <a:pPr algn="just"/>
            <a:r>
              <a:rPr lang="fr-CA" sz="1400" dirty="0"/>
              <a:t>En juin 2023, le conseil d’établissement a pris connaissance du bilan du projet éducatif. Pour les cibles visant les élèves de 6e année, on remarque une diminution marquée de l’écart en lecture chez les élèves handicapés ou en difficultés d’adaptation ou d’apprentissage (EHDAA) et les élèves réguliers.  De plus, sans avoir atteint notre cible de 2022, nous remarquons une diminution de la proportion des élèves entrant au secondaire à 13 ans. Selon les statistiques annuelles du taux de réussite à l’évaluation ministérielle et les résultats de fin de cycle, on retrouve un plus grand défi à relever en lecture pour les élèves du 2e cycle.</a:t>
            </a:r>
          </a:p>
          <a:p>
            <a:pPr algn="just"/>
            <a:endParaRPr lang="fr-CA" sz="1400" dirty="0"/>
          </a:p>
          <a:p>
            <a:pPr algn="just"/>
            <a:r>
              <a:rPr lang="fr-CA" sz="1400" dirty="0"/>
              <a:t>Nous tenons à souligner l’implication de tout le personnel de l’école dans l’élaboration du projet éducatif  ainsi que la collaboration des parents, des organismes communautaires et des équipes complémentaires du CSSD ayant participé aux différentes consultations.</a:t>
            </a:r>
          </a:p>
          <a:p>
            <a:pPr algn="just"/>
            <a:endParaRPr lang="fr-CA" sz="1400" dirty="0"/>
          </a:p>
          <a:p>
            <a:pPr algn="just"/>
            <a:r>
              <a:rPr lang="fr-CA" sz="1400" dirty="0"/>
              <a:t>Nous voulons également remercier les membres du conseil d’établissement qui font preuve d’un véritable souci de la poursuite des objectifs de l’école et du bien-être des élèves pour favoriser leur réussite.   ​</a:t>
            </a:r>
          </a:p>
          <a:p>
            <a:endParaRPr lang="fr-CA" sz="1400" dirty="0"/>
          </a:p>
          <a:p>
            <a:endParaRPr lang="fr-CA" sz="1400" dirty="0"/>
          </a:p>
          <a:p>
            <a:endParaRPr lang="fr-CA" sz="1400" dirty="0"/>
          </a:p>
          <a:p>
            <a:endParaRPr lang="fr-CA" sz="1400" dirty="0"/>
          </a:p>
          <a:p>
            <a:r>
              <a:rPr lang="fr-CA" sz="1400" dirty="0"/>
              <a:t>Véronique McCuaig						Nathalie Trottier</a:t>
            </a:r>
          </a:p>
          <a:p>
            <a:r>
              <a:rPr lang="fr-CA" sz="1400" dirty="0"/>
              <a:t>Présidente du conseil d’établissement				Directrice</a:t>
            </a:r>
          </a:p>
        </p:txBody>
      </p:sp>
      <p:pic>
        <p:nvPicPr>
          <p:cNvPr id="6" name="Image 5">
            <a:extLst>
              <a:ext uri="{FF2B5EF4-FFF2-40B4-BE49-F238E27FC236}">
                <a16:creationId xmlns:a16="http://schemas.microsoft.com/office/drawing/2014/main" id="{33CFFD47-F4CF-412C-9705-C738C28EC97D}"/>
              </a:ext>
            </a:extLst>
          </p:cNvPr>
          <p:cNvPicPr>
            <a:picLocks noChangeAspect="1"/>
          </p:cNvPicPr>
          <p:nvPr/>
        </p:nvPicPr>
        <p:blipFill>
          <a:blip r:embed="rId2"/>
          <a:stretch>
            <a:fillRect/>
          </a:stretch>
        </p:blipFill>
        <p:spPr>
          <a:xfrm>
            <a:off x="4656248" y="8096407"/>
            <a:ext cx="2112708" cy="535517"/>
          </a:xfrm>
          <a:prstGeom prst="rect">
            <a:avLst/>
          </a:prstGeom>
        </p:spPr>
      </p:pic>
      <p:pic>
        <p:nvPicPr>
          <p:cNvPr id="3" name="Image 2">
            <a:extLst>
              <a:ext uri="{FF2B5EF4-FFF2-40B4-BE49-F238E27FC236}">
                <a16:creationId xmlns:a16="http://schemas.microsoft.com/office/drawing/2014/main" id="{1A0B542A-45E5-4A94-B393-4509A2B0E4C5}"/>
              </a:ext>
            </a:extLst>
          </p:cNvPr>
          <p:cNvPicPr>
            <a:picLocks noChangeAspect="1"/>
          </p:cNvPicPr>
          <p:nvPr/>
        </p:nvPicPr>
        <p:blipFill>
          <a:blip r:embed="rId3"/>
          <a:stretch>
            <a:fillRect/>
          </a:stretch>
        </p:blipFill>
        <p:spPr>
          <a:xfrm>
            <a:off x="533399" y="8022324"/>
            <a:ext cx="2124075" cy="609600"/>
          </a:xfrm>
          <a:prstGeom prst="rect">
            <a:avLst/>
          </a:prstGeom>
        </p:spPr>
      </p:pic>
    </p:spTree>
    <p:extLst>
      <p:ext uri="{BB962C8B-B14F-4D97-AF65-F5344CB8AC3E}">
        <p14:creationId xmlns:p14="http://schemas.microsoft.com/office/powerpoint/2010/main" val="14876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0704AE-2048-41CC-9C64-6210AE0475F5}"/>
              </a:ext>
            </a:extLst>
          </p:cNvPr>
          <p:cNvSpPr>
            <a:spLocks noGrp="1"/>
          </p:cNvSpPr>
          <p:nvPr>
            <p:ph idx="1"/>
            <p:custDataLst>
              <p:tags r:id="rId1"/>
            </p:custDataLst>
          </p:nvPr>
        </p:nvSpPr>
        <p:spPr>
          <a:xfrm>
            <a:off x="3011805" y="1706880"/>
            <a:ext cx="4352164" cy="7473696"/>
          </a:xfrm>
        </p:spPr>
        <p:txBody>
          <a:bodyPr>
            <a:normAutofit/>
          </a:bodyPr>
          <a:lstStyle/>
          <a:p>
            <a:pPr marL="0" indent="0" algn="just">
              <a:lnSpc>
                <a:spcPct val="100000"/>
              </a:lnSpc>
              <a:spcBef>
                <a:spcPts val="0"/>
              </a:spcBef>
              <a:spcAft>
                <a:spcPts val="800"/>
              </a:spcAft>
              <a:buNone/>
            </a:pPr>
            <a:r>
              <a:rPr lang="fr-CA" sz="1400" dirty="0">
                <a:latin typeface="Calibri" panose="020F0502020204030204" pitchFamily="34" charset="0"/>
                <a:cs typeface="Calibri" panose="020F0502020204030204" pitchFamily="34" charset="0"/>
              </a:rPr>
              <a:t>Le projet éducatif est un outil stratégique permettant de définir et de faire connaître, à la communauté éducative d’un établissement d’enseignement, les orientations, les priorités d’action et les résultats attendus pour assurer la réussite scolaire et éducative de tous les élèves, jeunes et adultes. </a:t>
            </a:r>
          </a:p>
          <a:p>
            <a:pPr marL="0" indent="0" algn="just">
              <a:lnSpc>
                <a:spcPct val="100000"/>
              </a:lnSpc>
              <a:spcBef>
                <a:spcPts val="0"/>
              </a:spcBef>
              <a:spcAft>
                <a:spcPts val="800"/>
              </a:spcAft>
              <a:buNone/>
            </a:pPr>
            <a:r>
              <a:rPr lang="fr-CA" sz="1400" dirty="0">
                <a:latin typeface="Calibri" panose="020F0502020204030204" pitchFamily="34" charset="0"/>
                <a:cs typeface="Calibri" panose="020F0502020204030204" pitchFamily="34" charset="0"/>
              </a:rPr>
              <a:t>Élaboré avec en toile de fond le plan d'engagement vers la réussite (PEVR) 2023-2027 du CSSD, le projet éducatif de l’école L’Oiseau Bleu est ancré dans la réalité qui lui est propre. Il reflète les caractéristiques et les besoins des élèves qui la fréquentent et répond aux attentes formulées par le milieu au regard de la réussite de tous les élèves. Résultant d’un consensus, il a été élaboré et mis en œuvre en collaboration avec la communauté éducative qui gravite autour des élèves : les parents, le personnel enseignant, les autres membres du personnel de l’établissement et les représentants de la communauté et du centre de services scolaire. </a:t>
            </a:r>
          </a:p>
          <a:p>
            <a:pPr marL="0" indent="0" algn="just">
              <a:lnSpc>
                <a:spcPct val="100000"/>
              </a:lnSpc>
              <a:spcBef>
                <a:spcPts val="0"/>
              </a:spcBef>
              <a:spcAft>
                <a:spcPts val="800"/>
              </a:spcAft>
              <a:buNone/>
            </a:pPr>
            <a:r>
              <a:rPr lang="fr-CA" sz="1400" dirty="0">
                <a:latin typeface="Calibri" panose="020F0502020204030204" pitchFamily="34" charset="0"/>
                <a:cs typeface="Calibri" panose="020F0502020204030204" pitchFamily="34" charset="0"/>
              </a:rPr>
              <a:t>S’appuyant sur des piliers tels que la collaboration, la cohérence des interventions ainsi que le soutien à l’enseignant en salle de classe, l’école L’Oiseau Bleu mise sur les compétences de son personnel, les forces de ses réseaux et de ses partenaires ainsi que la recherche de l’amélioration continue pour la mise en œuvre et l’atteinte des objectifs du projet éducatif 2023-2027.  </a:t>
            </a:r>
          </a:p>
          <a:p>
            <a:pPr marL="0" indent="0">
              <a:buNone/>
            </a:pPr>
            <a:endParaRPr lang="fr-CA" dirty="0"/>
          </a:p>
        </p:txBody>
      </p:sp>
      <p:sp>
        <p:nvSpPr>
          <p:cNvPr id="3" name="Espace réservé du texte 2">
            <a:extLst>
              <a:ext uri="{FF2B5EF4-FFF2-40B4-BE49-F238E27FC236}">
                <a16:creationId xmlns:a16="http://schemas.microsoft.com/office/drawing/2014/main" id="{E0F2549F-1239-4BA9-8430-9B09E33EC2CA}"/>
              </a:ext>
            </a:extLst>
          </p:cNvPr>
          <p:cNvSpPr>
            <a:spLocks noGrp="1"/>
          </p:cNvSpPr>
          <p:nvPr>
            <p:ph type="body" sz="quarter" idx="13"/>
            <p:custDataLst>
              <p:tags r:id="rId2"/>
            </p:custDataLst>
          </p:nvPr>
        </p:nvSpPr>
        <p:spPr/>
        <p:txBody>
          <a:bodyPr/>
          <a:lstStyle/>
          <a:p>
            <a:pPr lvl="0"/>
            <a:endParaRPr lang="fr-CA" dirty="0">
              <a:latin typeface="Calibri" panose="020F0502020204030204" pitchFamily="34" charset="0"/>
              <a:cs typeface="Calibri" panose="020F0502020204030204" pitchFamily="34" charset="0"/>
            </a:endParaRPr>
          </a:p>
          <a:p>
            <a:pPr marL="0" lvl="0" indent="0">
              <a:buNone/>
              <a:tabLst>
                <a:tab pos="450850" algn="l"/>
              </a:tabLst>
            </a:pPr>
            <a:r>
              <a:rPr lang="fr-CA" dirty="0">
                <a:latin typeface="Calibri" panose="020F0502020204030204" pitchFamily="34" charset="0"/>
                <a:cs typeface="Calibri" panose="020F0502020204030204" pitchFamily="34" charset="0"/>
              </a:rPr>
              <a:t>2.	Mot de la direction de 	l’école et de la 	présidente du conseil 	d’établissement</a:t>
            </a:r>
          </a:p>
          <a:p>
            <a:pPr marL="0" lvl="0" indent="0">
              <a:buNone/>
              <a:tabLst>
                <a:tab pos="450850" algn="l"/>
              </a:tabLst>
            </a:pPr>
            <a:r>
              <a:rPr lang="fr-CA" dirty="0">
                <a:latin typeface="Calibri" panose="020F0502020204030204" pitchFamily="34" charset="0"/>
                <a:cs typeface="Calibri" panose="020F0502020204030204" pitchFamily="34" charset="0"/>
              </a:rPr>
              <a:t>3.	Mise en contexte</a:t>
            </a:r>
          </a:p>
          <a:p>
            <a:pPr lvl="0">
              <a:buAutoNum type="arabicPeriod" startAt="4"/>
              <a:tabLst>
                <a:tab pos="450850" algn="l"/>
              </a:tabLst>
            </a:pPr>
            <a:r>
              <a:rPr lang="fr-CA" dirty="0">
                <a:latin typeface="Calibri" panose="020F0502020204030204" pitchFamily="34" charset="0"/>
                <a:cs typeface="Calibri" panose="020F0502020204030204" pitchFamily="34" charset="0"/>
              </a:rPr>
              <a:t>Modalités d’élaboration</a:t>
            </a:r>
          </a:p>
          <a:p>
            <a:pPr lvl="0">
              <a:buAutoNum type="arabicPeriod" startAt="4"/>
              <a:tabLst>
                <a:tab pos="450850" algn="l"/>
              </a:tabLst>
            </a:pPr>
            <a:r>
              <a:rPr lang="fr-CA" dirty="0">
                <a:latin typeface="Calibri" panose="020F0502020204030204" pitchFamily="34" charset="0"/>
                <a:cs typeface="Calibri" panose="020F0502020204030204" pitchFamily="34" charset="0"/>
              </a:rPr>
              <a:t>Mission, vision et valeurs</a:t>
            </a:r>
          </a:p>
          <a:p>
            <a:pPr lvl="0">
              <a:buAutoNum type="arabicPeriod" startAt="4"/>
              <a:tabLst>
                <a:tab pos="450850" algn="l"/>
              </a:tabLst>
            </a:pPr>
            <a:r>
              <a:rPr lang="fr-CA" dirty="0">
                <a:latin typeface="Calibri" panose="020F0502020204030204" pitchFamily="34" charset="0"/>
                <a:cs typeface="Calibri" panose="020F0502020204030204" pitchFamily="34" charset="0"/>
              </a:rPr>
              <a:t>Portrait de l’école</a:t>
            </a:r>
          </a:p>
          <a:p>
            <a:pPr lvl="0">
              <a:buAutoNum type="arabicPeriod" startAt="4"/>
              <a:tabLst>
                <a:tab pos="450850" algn="l"/>
              </a:tabLst>
            </a:pPr>
            <a:r>
              <a:rPr lang="fr-CA" dirty="0">
                <a:latin typeface="Calibri" panose="020F0502020204030204" pitchFamily="34" charset="0"/>
                <a:cs typeface="Calibri" panose="020F0502020204030204" pitchFamily="34" charset="0"/>
              </a:rPr>
              <a:t>Enjeux, orientations, objectifs, indicateurs et cibles propres à l’établissement</a:t>
            </a:r>
          </a:p>
          <a:p>
            <a:pPr lvl="0">
              <a:buAutoNum type="arabicPeriod" startAt="4"/>
              <a:tabLst>
                <a:tab pos="450850" algn="l"/>
              </a:tabLst>
            </a:pPr>
            <a:r>
              <a:rPr lang="fr-CA" dirty="0">
                <a:latin typeface="Calibri" panose="020F0502020204030204" pitchFamily="34" charset="0"/>
                <a:cs typeface="Calibri" panose="020F0502020204030204" pitchFamily="34" charset="0"/>
              </a:rPr>
              <a:t>Signature et résolution du conseil d’établissement</a:t>
            </a:r>
          </a:p>
          <a:p>
            <a:pPr lvl="0">
              <a:buAutoNum type="arabicPeriod" startAt="4"/>
              <a:tabLst>
                <a:tab pos="450850" algn="l"/>
              </a:tabLst>
            </a:pPr>
            <a:r>
              <a:rPr lang="fr-CA" dirty="0">
                <a:latin typeface="Calibri" panose="020F0502020204030204" pitchFamily="34" charset="0"/>
                <a:cs typeface="Calibri" panose="020F0502020204030204" pitchFamily="34" charset="0"/>
              </a:rPr>
              <a:t>Annexe 1 : Encadrement légaux</a:t>
            </a:r>
          </a:p>
          <a:p>
            <a:endParaRPr lang="fr-CA" dirty="0"/>
          </a:p>
        </p:txBody>
      </p:sp>
      <p:sp>
        <p:nvSpPr>
          <p:cNvPr id="4" name="Espace réservé du numéro de diapositive 3">
            <a:extLst>
              <a:ext uri="{FF2B5EF4-FFF2-40B4-BE49-F238E27FC236}">
                <a16:creationId xmlns:a16="http://schemas.microsoft.com/office/drawing/2014/main" id="{4B6E0980-200C-4304-89E0-FA4D4872F50F}"/>
              </a:ext>
            </a:extLst>
          </p:cNvPr>
          <p:cNvSpPr>
            <a:spLocks noGrp="1"/>
          </p:cNvSpPr>
          <p:nvPr>
            <p:ph type="sldNum" sz="quarter" idx="12"/>
            <p:custDataLst>
              <p:tags r:id="rId3"/>
            </p:custDataLst>
          </p:nvPr>
        </p:nvSpPr>
        <p:spPr/>
        <p:txBody>
          <a:bodyPr/>
          <a:lstStyle/>
          <a:p>
            <a:fld id="{69436CF9-745E-4864-AC7D-908D8433F1E5}" type="slidenum">
              <a:rPr lang="fr-CA" smtClean="0">
                <a:solidFill>
                  <a:schemeClr val="tx1"/>
                </a:solidFill>
              </a:rPr>
              <a:pPr/>
              <a:t>3</a:t>
            </a:fld>
            <a:endParaRPr lang="fr-CA" dirty="0">
              <a:solidFill>
                <a:schemeClr val="tx1"/>
              </a:solidFill>
            </a:endParaRPr>
          </a:p>
        </p:txBody>
      </p:sp>
    </p:spTree>
    <p:extLst>
      <p:ext uri="{BB962C8B-B14F-4D97-AF65-F5344CB8AC3E}">
        <p14:creationId xmlns:p14="http://schemas.microsoft.com/office/powerpoint/2010/main" val="29447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1C7079-75EE-4AC0-BCF8-8CB1149AF53B}"/>
              </a:ext>
            </a:extLst>
          </p:cNvPr>
          <p:cNvSpPr>
            <a:spLocks noGrp="1"/>
          </p:cNvSpPr>
          <p:nvPr>
            <p:ph idx="1"/>
            <p:custDataLst>
              <p:tags r:id="rId1"/>
            </p:custDataLst>
          </p:nvPr>
        </p:nvSpPr>
        <p:spPr>
          <a:xfrm>
            <a:off x="534353" y="1487424"/>
            <a:ext cx="6703695" cy="7572122"/>
          </a:xfrm>
        </p:spPr>
        <p:txBody>
          <a:bodyPr>
            <a:normAutofit/>
          </a:bodyPr>
          <a:lstStyle/>
          <a:p>
            <a:pPr marL="0" indent="0" algn="just">
              <a:lnSpc>
                <a:spcPct val="120000"/>
              </a:lnSpc>
              <a:spcBef>
                <a:spcPts val="0"/>
              </a:spcBef>
              <a:spcAft>
                <a:spcPts val="800"/>
              </a:spcAft>
              <a:buNone/>
            </a:pPr>
            <a:r>
              <a:rPr lang="fr-CA" sz="1350" dirty="0">
                <a:latin typeface="Calibri" panose="020F0502020204030204" pitchFamily="34" charset="0"/>
                <a:cs typeface="Calibri" panose="020F0502020204030204" pitchFamily="34" charset="0"/>
              </a:rPr>
              <a:t>Pendant les années scolaires 2021-2022 et 2022-2023, l’ensemble de l’équipe-école, en collaboration avec le comité de pilotage, a participé à l’élaboration de la mission, de la vision, des valeurs, de l’analyse de l’environnement et de la détermination des enjeux, des orientations, des objectifs, des indicateurs et des cibles. </a:t>
            </a:r>
          </a:p>
          <a:p>
            <a:pPr marL="0" indent="0" algn="just">
              <a:lnSpc>
                <a:spcPct val="120000"/>
              </a:lnSpc>
              <a:spcBef>
                <a:spcPts val="0"/>
              </a:spcBef>
              <a:buNone/>
            </a:pPr>
            <a:endParaRPr lang="fr-CA" sz="1350" dirty="0">
              <a:latin typeface="Calibri" panose="020F0502020204030204" pitchFamily="34" charset="0"/>
              <a:cs typeface="Calibri" panose="020F0502020204030204" pitchFamily="34" charset="0"/>
            </a:endParaRPr>
          </a:p>
          <a:p>
            <a:pPr marL="0" indent="0" algn="just">
              <a:lnSpc>
                <a:spcPct val="120000"/>
              </a:lnSpc>
              <a:spcBef>
                <a:spcPts val="0"/>
              </a:spcBef>
              <a:spcAft>
                <a:spcPts val="800"/>
              </a:spcAft>
              <a:buNone/>
            </a:pPr>
            <a:r>
              <a:rPr lang="fr-CA" sz="1350" dirty="0">
                <a:latin typeface="Calibri" panose="020F0502020204030204" pitchFamily="34" charset="0"/>
                <a:cs typeface="Calibri" panose="020F0502020204030204" pitchFamily="34" charset="0"/>
              </a:rPr>
              <a:t>Aux fins de l’analyse de l’environnement interne et externe de l’établissement et de concert avec la direction d’établissement, le conseil d’établissement a été appelé à mener diverses consultations auprès de tous les acteurs intéressés par la réussite éducative des élèves. Ainsi, à partir des données recueillies, les facteurs jugés significatifs au regard des besoins, des attentes et des préoccupations majeures du milieu ont été exposés sous la forme de forces, faiblesses, menaces et opportunités. L’analyse de l’environnement qui a permis de reconnaître tant les forces que les zones de vulnérabilité a situé l’établissement par rapport aux orientations, aux objectifs et aux cibles établis par le ministre en vertu de l’article 459.2 de la LIP. </a:t>
            </a:r>
          </a:p>
          <a:p>
            <a:pPr marL="0" indent="0" algn="just">
              <a:lnSpc>
                <a:spcPct val="120000"/>
              </a:lnSpc>
              <a:spcBef>
                <a:spcPts val="0"/>
              </a:spcBef>
              <a:buNone/>
            </a:pPr>
            <a:endParaRPr lang="fr-CA" sz="1350" dirty="0">
              <a:latin typeface="Calibri" panose="020F0502020204030204" pitchFamily="34" charset="0"/>
              <a:cs typeface="Calibri" panose="020F0502020204030204" pitchFamily="34" charset="0"/>
            </a:endParaRPr>
          </a:p>
          <a:p>
            <a:pPr marL="0" indent="0" algn="just">
              <a:lnSpc>
                <a:spcPct val="120000"/>
              </a:lnSpc>
              <a:spcBef>
                <a:spcPts val="0"/>
              </a:spcBef>
              <a:spcAft>
                <a:spcPts val="800"/>
              </a:spcAft>
              <a:buNone/>
            </a:pPr>
            <a:r>
              <a:rPr lang="fr-CA" sz="1350" dirty="0">
                <a:latin typeface="Calibri" panose="020F0502020204030204" pitchFamily="34" charset="0"/>
                <a:cs typeface="Calibri" panose="020F0502020204030204" pitchFamily="34" charset="0"/>
              </a:rPr>
              <a:t>C’est ainsi que la détermination des enjeux, des orientations, des objectifs, indicateurs et cibles de l’établissement ont reposé sur l’analyse de ses environnements externe et interne. Servant à structurer les orientations, les enjeux ont été déterminés à partir de ceux du PEVR du Centre de services scolaire des Draveurs et du plan stratégique du ministère de l’Éducation. Affirmant les intentions qui permettront de réaliser la mission, les orientations, quant à elles, ont mené à la rédaction d’objectifs qui constituent des engagements prioritaires face à des vulnérabilités identifiées lors de l’analyse. </a:t>
            </a:r>
          </a:p>
          <a:p>
            <a:pPr marL="0" indent="0" algn="just">
              <a:lnSpc>
                <a:spcPct val="120000"/>
              </a:lnSpc>
              <a:spcBef>
                <a:spcPts val="0"/>
              </a:spcBef>
              <a:spcAft>
                <a:spcPts val="800"/>
              </a:spcAft>
              <a:buNone/>
            </a:pPr>
            <a:endParaRPr lang="fr-CA" sz="1350" dirty="0">
              <a:latin typeface="Calibri" panose="020F0502020204030204" pitchFamily="34" charset="0"/>
              <a:cs typeface="Calibri" panose="020F0502020204030204" pitchFamily="34" charset="0"/>
            </a:endParaRPr>
          </a:p>
          <a:p>
            <a:pPr marL="0" indent="0" algn="just">
              <a:lnSpc>
                <a:spcPct val="120000"/>
              </a:lnSpc>
              <a:spcBef>
                <a:spcPts val="0"/>
              </a:spcBef>
              <a:buNone/>
            </a:pPr>
            <a:r>
              <a:rPr lang="fr-CA" sz="1350" dirty="0">
                <a:latin typeface="Calibri" panose="020F0502020204030204" pitchFamily="34" charset="0"/>
                <a:cs typeface="Calibri" panose="020F0502020204030204" pitchFamily="34" charset="0"/>
              </a:rPr>
              <a:t>Enfin, afin d’être en mesure d’évaluer le progrès accompli en vue de l’atteinte de </a:t>
            </a:r>
          </a:p>
          <a:p>
            <a:pPr marL="0" indent="0" algn="just">
              <a:lnSpc>
                <a:spcPct val="120000"/>
              </a:lnSpc>
              <a:spcBef>
                <a:spcPts val="0"/>
              </a:spcBef>
              <a:buNone/>
            </a:pPr>
            <a:r>
              <a:rPr lang="fr-CA" sz="1350" dirty="0">
                <a:latin typeface="Calibri" panose="020F0502020204030204" pitchFamily="34" charset="0"/>
                <a:cs typeface="Calibri" panose="020F0502020204030204" pitchFamily="34" charset="0"/>
              </a:rPr>
              <a:t>l’objectif qui est représenté par une cible à atteindre (résultat visé), des </a:t>
            </a:r>
          </a:p>
          <a:p>
            <a:pPr marL="0" indent="0" algn="just">
              <a:lnSpc>
                <a:spcPct val="120000"/>
              </a:lnSpc>
              <a:spcBef>
                <a:spcPts val="0"/>
              </a:spcBef>
              <a:buNone/>
            </a:pPr>
            <a:r>
              <a:rPr lang="fr-CA" sz="1350" dirty="0">
                <a:latin typeface="Calibri" panose="020F0502020204030204" pitchFamily="34" charset="0"/>
                <a:cs typeface="Calibri" panose="020F0502020204030204" pitchFamily="34" charset="0"/>
              </a:rPr>
              <a:t>indicateurs ont été identifiés. </a:t>
            </a:r>
          </a:p>
        </p:txBody>
      </p:sp>
      <p:sp>
        <p:nvSpPr>
          <p:cNvPr id="4" name="Espace réservé du numéro de diapositive 3">
            <a:extLst>
              <a:ext uri="{FF2B5EF4-FFF2-40B4-BE49-F238E27FC236}">
                <a16:creationId xmlns:a16="http://schemas.microsoft.com/office/drawing/2014/main" id="{5E3D2726-F29E-CB25-3FFC-667C0D24771C}"/>
              </a:ext>
            </a:extLst>
          </p:cNvPr>
          <p:cNvSpPr>
            <a:spLocks noGrp="1"/>
          </p:cNvSpPr>
          <p:nvPr>
            <p:ph type="sldNum" sz="quarter" idx="4"/>
            <p:custDataLst>
              <p:tags r:id="rId2"/>
            </p:custDataLst>
          </p:nvPr>
        </p:nvSpPr>
        <p:spPr/>
        <p:txBody>
          <a:bodyPr/>
          <a:lstStyle/>
          <a:p>
            <a:fld id="{69436CF9-745E-4864-AC7D-908D8433F1E5}" type="slidenum">
              <a:rPr lang="fr-CA" smtClean="0"/>
              <a:pPr/>
              <a:t>4</a:t>
            </a:fld>
            <a:endParaRPr lang="fr-CA" dirty="0"/>
          </a:p>
        </p:txBody>
      </p:sp>
    </p:spTree>
    <p:extLst>
      <p:ext uri="{BB962C8B-B14F-4D97-AF65-F5344CB8AC3E}">
        <p14:creationId xmlns:p14="http://schemas.microsoft.com/office/powerpoint/2010/main" val="349887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C6B5269-D88F-4090-A244-C1E5CB89948A}"/>
              </a:ext>
            </a:extLst>
          </p:cNvPr>
          <p:cNvSpPr>
            <a:spLocks noGrp="1"/>
          </p:cNvSpPr>
          <p:nvPr>
            <p:ph type="sldNum" sz="quarter" idx="4"/>
            <p:custDataLst>
              <p:tags r:id="rId1"/>
            </p:custDataLst>
          </p:nvPr>
        </p:nvSpPr>
        <p:spPr/>
        <p:txBody>
          <a:bodyPr/>
          <a:lstStyle/>
          <a:p>
            <a:fld id="{69436CF9-745E-4864-AC7D-908D8433F1E5}" type="slidenum">
              <a:rPr lang="fr-CA" dirty="0" smtClean="0"/>
              <a:pPr/>
              <a:t>5</a:t>
            </a:fld>
            <a:endParaRPr lang="fr-CA" dirty="0"/>
          </a:p>
        </p:txBody>
      </p:sp>
      <p:sp>
        <p:nvSpPr>
          <p:cNvPr id="7" name="ZoneTexte 6">
            <a:extLst>
              <a:ext uri="{FF2B5EF4-FFF2-40B4-BE49-F238E27FC236}">
                <a16:creationId xmlns:a16="http://schemas.microsoft.com/office/drawing/2014/main" id="{03B9A60D-5AFC-482D-A8B7-21837E1A0906}"/>
              </a:ext>
            </a:extLst>
          </p:cNvPr>
          <p:cNvSpPr txBox="1"/>
          <p:nvPr>
            <p:custDataLst>
              <p:tags r:id="rId2"/>
            </p:custDataLst>
          </p:nvPr>
        </p:nvSpPr>
        <p:spPr>
          <a:xfrm>
            <a:off x="490131" y="1378082"/>
            <a:ext cx="6792138" cy="523220"/>
          </a:xfrm>
          <a:prstGeom prst="rect">
            <a:avLst/>
          </a:prstGeom>
          <a:noFill/>
        </p:spPr>
        <p:txBody>
          <a:bodyPr wrap="square" rtlCol="0">
            <a:spAutoFit/>
          </a:bodyPr>
          <a:lstStyle/>
          <a:p>
            <a:pPr algn="just">
              <a:spcAft>
                <a:spcPts val="800"/>
              </a:spcAft>
            </a:pPr>
            <a:r>
              <a:rPr lang="fr-CA" sz="1400" dirty="0">
                <a:latin typeface="Calibri" panose="020F0502020204030204" pitchFamily="34" charset="0"/>
                <a:cs typeface="Calibri" panose="020F0502020204030204" pitchFamily="34" charset="0"/>
              </a:rPr>
              <a:t>Afin que ce projet éducatif soit pertinent et efficace, il doit reposer sur des assises solides que constituent la mission, son énoncé de vision et ses valeurs organisationnelles. </a:t>
            </a:r>
          </a:p>
        </p:txBody>
      </p:sp>
      <p:graphicFrame>
        <p:nvGraphicFramePr>
          <p:cNvPr id="2" name="Tableau 1">
            <a:extLst>
              <a:ext uri="{FF2B5EF4-FFF2-40B4-BE49-F238E27FC236}">
                <a16:creationId xmlns:a16="http://schemas.microsoft.com/office/drawing/2014/main" id="{9002E00F-DDC4-4D14-AB02-C36D4B269123}"/>
              </a:ext>
            </a:extLst>
          </p:cNvPr>
          <p:cNvGraphicFramePr>
            <a:graphicFrameLocks noGrp="1"/>
          </p:cNvGraphicFramePr>
          <p:nvPr>
            <p:custDataLst>
              <p:tags r:id="rId3"/>
            </p:custDataLst>
            <p:extLst>
              <p:ext uri="{D42A27DB-BD31-4B8C-83A1-F6EECF244321}">
                <p14:modId xmlns:p14="http://schemas.microsoft.com/office/powerpoint/2010/main" val="2059679124"/>
              </p:ext>
            </p:extLst>
          </p:nvPr>
        </p:nvGraphicFramePr>
        <p:xfrm>
          <a:off x="612776" y="2088308"/>
          <a:ext cx="6702424" cy="4757795"/>
        </p:xfrm>
        <a:graphic>
          <a:graphicData uri="http://schemas.openxmlformats.org/drawingml/2006/table">
            <a:tbl>
              <a:tblPr firstRow="1" firstCol="1" bandRow="1"/>
              <a:tblGrid>
                <a:gridCol w="2233718">
                  <a:extLst>
                    <a:ext uri="{9D8B030D-6E8A-4147-A177-3AD203B41FA5}">
                      <a16:colId xmlns:a16="http://schemas.microsoft.com/office/drawing/2014/main" val="3836725622"/>
                    </a:ext>
                  </a:extLst>
                </a:gridCol>
                <a:gridCol w="2234353">
                  <a:extLst>
                    <a:ext uri="{9D8B030D-6E8A-4147-A177-3AD203B41FA5}">
                      <a16:colId xmlns:a16="http://schemas.microsoft.com/office/drawing/2014/main" val="218174448"/>
                    </a:ext>
                  </a:extLst>
                </a:gridCol>
                <a:gridCol w="2234353">
                  <a:extLst>
                    <a:ext uri="{9D8B030D-6E8A-4147-A177-3AD203B41FA5}">
                      <a16:colId xmlns:a16="http://schemas.microsoft.com/office/drawing/2014/main" val="2171581558"/>
                    </a:ext>
                  </a:extLst>
                </a:gridCol>
              </a:tblGrid>
              <a:tr h="315492">
                <a:tc gridSpan="3">
                  <a:txBody>
                    <a:bodyPr/>
                    <a:lstStyle/>
                    <a:p>
                      <a:pPr algn="ctr">
                        <a:lnSpc>
                          <a:spcPct val="107000"/>
                        </a:lnSpc>
                        <a:spcAft>
                          <a:spcPts val="0"/>
                        </a:spcAft>
                      </a:pPr>
                      <a:r>
                        <a:rPr lang="fr-FR" sz="1600" b="1" dirty="0">
                          <a:solidFill>
                            <a:srgbClr val="FFFFFF"/>
                          </a:solidFill>
                          <a:effectLst/>
                          <a:latin typeface="+mn-lt"/>
                          <a:ea typeface="Calibri" panose="020F0502020204030204" pitchFamily="34" charset="0"/>
                          <a:cs typeface="Times New Roman" panose="02020603050405020304" pitchFamily="18" charset="0"/>
                        </a:rPr>
                        <a:t>À L’Oiseau Bleu, c’est merveilleux!</a:t>
                      </a:r>
                      <a:endParaRPr lang="fr-CA" sz="1600" dirty="0">
                        <a:effectLst/>
                        <a:latin typeface="+mn-lt"/>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856254903"/>
                  </a:ext>
                </a:extLst>
              </a:tr>
              <a:tr h="252663">
                <a:tc gridSpan="3">
                  <a:txBody>
                    <a:bodyPr/>
                    <a:lstStyle/>
                    <a:p>
                      <a:pPr algn="ctr">
                        <a:lnSpc>
                          <a:spcPct val="107000"/>
                        </a:lnSpc>
                        <a:spcAft>
                          <a:spcPts val="0"/>
                        </a:spcAft>
                      </a:pPr>
                      <a:r>
                        <a:rPr lang="fr-FR" sz="1100" b="1" dirty="0">
                          <a:effectLst/>
                          <a:latin typeface="+mn-lt"/>
                          <a:ea typeface="Calibri" panose="020F0502020204030204" pitchFamily="34" charset="0"/>
                          <a:cs typeface="Calibri" panose="020F0502020204030204" pitchFamily="34" charset="0"/>
                        </a:rPr>
                        <a:t>Une mission claire et précise</a:t>
                      </a:r>
                      <a:endParaRPr lang="fr-CA" sz="1100" dirty="0">
                        <a:effectLst/>
                        <a:latin typeface="+mn-lt"/>
                        <a:ea typeface="Calibri" panose="020F0502020204030204" pitchFamily="34" charset="0"/>
                        <a:cs typeface="Calibri" panose="020F050202020403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412056206"/>
                  </a:ext>
                </a:extLst>
              </a:tr>
              <a:tr h="171434">
                <a:tc gridSpan="3">
                  <a:txBody>
                    <a:bodyPr/>
                    <a:lstStyle/>
                    <a:p>
                      <a:pPr algn="ctr">
                        <a:lnSpc>
                          <a:spcPct val="107000"/>
                        </a:lnSpc>
                        <a:spcAft>
                          <a:spcPts val="0"/>
                        </a:spcAft>
                      </a:pPr>
                      <a:endParaRPr lang="fr-CA" sz="1100" dirty="0">
                        <a:effectLst/>
                        <a:latin typeface="+mn-lt"/>
                        <a:ea typeface="Calibri" panose="020F0502020204030204" pitchFamily="34" charset="0"/>
                        <a:cs typeface="Times New Roman" panose="02020603050405020304" pitchFamily="18" charset="0"/>
                      </a:endParaRPr>
                    </a:p>
                    <a:p>
                      <a:pPr algn="just">
                        <a:spcAft>
                          <a:spcPts val="0"/>
                        </a:spcAft>
                      </a:pPr>
                      <a:r>
                        <a:rPr lang="fr-CA" sz="1200" dirty="0">
                          <a:latin typeface="+mn-lt"/>
                        </a:rPr>
                        <a:t>L’école a pour mission, d’instruire, de socialiser et de qualifier les élèves, tout en les rendant aptes à entreprendre et à réussir un parcours scolaire. </a:t>
                      </a:r>
                      <a:r>
                        <a:rPr lang="fr-FR" sz="1200" kern="1200" dirty="0">
                          <a:solidFill>
                            <a:schemeClr val="tx1"/>
                          </a:solidFill>
                          <a:effectLst/>
                          <a:latin typeface="+mn-lt"/>
                          <a:ea typeface="+mn-ea"/>
                          <a:cs typeface="+mn-cs"/>
                        </a:rPr>
                        <a:t>À l’école l’Oiseau Bleu, l’élève développe des compétences qui favorisent sa réussite au quotidien tant sur le plan personnel et social qu’académique.</a:t>
                      </a:r>
                      <a:endParaRPr lang="fr-FR" sz="800" kern="1200" dirty="0">
                        <a:solidFill>
                          <a:schemeClr val="tx1"/>
                        </a:solidFill>
                        <a:effectLst/>
                        <a:latin typeface="+mn-lt"/>
                        <a:ea typeface="+mn-ea"/>
                        <a:cs typeface="+mn-cs"/>
                      </a:endParaRPr>
                    </a:p>
                    <a:p>
                      <a:pPr algn="just">
                        <a:spcAft>
                          <a:spcPts val="0"/>
                        </a:spcAft>
                      </a:pPr>
                      <a:endParaRPr lang="fr-FR" sz="1200" kern="1200" dirty="0">
                        <a:solidFill>
                          <a:schemeClr val="tx1"/>
                        </a:solidFill>
                        <a:effectLst/>
                        <a:latin typeface="+mn-lt"/>
                        <a:ea typeface="+mn-ea"/>
                        <a:cs typeface="+mn-cs"/>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74623120"/>
                  </a:ext>
                </a:extLst>
              </a:tr>
              <a:tr h="314847">
                <a:tc gridSpan="3">
                  <a:txBody>
                    <a:bodyPr/>
                    <a:lstStyle/>
                    <a:p>
                      <a:pPr algn="ctr">
                        <a:lnSpc>
                          <a:spcPct val="107000"/>
                        </a:lnSpc>
                        <a:spcAft>
                          <a:spcPts val="0"/>
                        </a:spcAft>
                      </a:pPr>
                      <a:r>
                        <a:rPr lang="fr-FR" sz="1100" b="1" dirty="0">
                          <a:solidFill>
                            <a:srgbClr val="FFFFFF"/>
                          </a:solidFill>
                          <a:effectLst/>
                          <a:latin typeface="+mn-lt"/>
                          <a:ea typeface="Calibri" panose="020F0502020204030204" pitchFamily="34" charset="0"/>
                          <a:cs typeface="Times New Roman" panose="02020603050405020304" pitchFamily="18" charset="0"/>
                        </a:rPr>
                        <a:t>Une vision commune</a:t>
                      </a:r>
                      <a:endParaRPr lang="fr-CA" sz="1100" dirty="0">
                        <a:effectLst/>
                        <a:latin typeface="+mn-lt"/>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936239847"/>
                  </a:ext>
                </a:extLst>
              </a:tr>
              <a:tr h="171434">
                <a:tc gridSpan="3">
                  <a:txBody>
                    <a:bodyPr/>
                    <a:lstStyle/>
                    <a:p>
                      <a:pPr marL="0" marR="0" lvl="0" indent="0" algn="l" defTabSz="777240" rtl="0" eaLnBrk="1" fontAlgn="auto" latinLnBrk="0" hangingPunct="1">
                        <a:lnSpc>
                          <a:spcPct val="107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777240" rtl="0" eaLnBrk="1" fontAlgn="auto" latinLnBrk="0" hangingPunct="1">
                        <a:lnSpc>
                          <a:spcPct val="107000"/>
                        </a:lnSpc>
                        <a:spcBef>
                          <a:spcPts val="0"/>
                        </a:spcBef>
                        <a:spcAft>
                          <a:spcPts val="0"/>
                        </a:spcAft>
                        <a:buClrTx/>
                        <a:buSzTx/>
                        <a:buFontTx/>
                        <a:buNone/>
                        <a:tabLst/>
                        <a:defRPr/>
                      </a:pPr>
                      <a:r>
                        <a:rPr lang="fr-FR" sz="1200" kern="1200" dirty="0">
                          <a:solidFill>
                            <a:schemeClr val="tx1"/>
                          </a:solidFill>
                          <a:effectLst/>
                          <a:latin typeface="+mn-lt"/>
                          <a:ea typeface="+mn-ea"/>
                          <a:cs typeface="+mn-cs"/>
                        </a:rPr>
                        <a:t>En partenariat avec les parents et la communauté, l’équipe-école vise le développement des jeunes citoyens instruits et responsables, prêts à relever les défis qui les attendent et à vivre ensemble dans l’ouverture et la différence.</a:t>
                      </a:r>
                      <a:endParaRPr lang="fr-CA" sz="1100" dirty="0">
                        <a:latin typeface="+mn-lt"/>
                      </a:endParaRPr>
                    </a:p>
                    <a:p>
                      <a:pPr marL="0" marR="0" lvl="0" indent="0" algn="ctr" defTabSz="777240" rtl="0" eaLnBrk="1" fontAlgn="auto" latinLnBrk="0" hangingPunct="1">
                        <a:lnSpc>
                          <a:spcPct val="107000"/>
                        </a:lnSpc>
                        <a:spcBef>
                          <a:spcPts val="0"/>
                        </a:spcBef>
                        <a:spcAft>
                          <a:spcPts val="0"/>
                        </a:spcAft>
                        <a:buClrTx/>
                        <a:buSzTx/>
                        <a:buFontTx/>
                        <a:buNone/>
                        <a:tabLst/>
                        <a:defRPr/>
                      </a:pPr>
                      <a:endParaRPr lang="fr-CA" sz="1100" dirty="0">
                        <a:latin typeface="+mn-lt"/>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082737857"/>
                  </a:ext>
                </a:extLst>
              </a:tr>
              <a:tr h="314157">
                <a:tc gridSpan="3">
                  <a:txBody>
                    <a:bodyPr/>
                    <a:lstStyle/>
                    <a:p>
                      <a:pPr algn="ctr">
                        <a:lnSpc>
                          <a:spcPct val="107000"/>
                        </a:lnSpc>
                        <a:spcAft>
                          <a:spcPts val="0"/>
                        </a:spcAft>
                      </a:pPr>
                      <a:r>
                        <a:rPr lang="fr-FR" sz="1100" b="1" dirty="0">
                          <a:solidFill>
                            <a:srgbClr val="FFFFFF"/>
                          </a:solidFill>
                          <a:effectLst/>
                          <a:latin typeface="+mn-lt"/>
                          <a:ea typeface="Calibri" panose="020F0502020204030204" pitchFamily="34" charset="0"/>
                          <a:cs typeface="Times New Roman" panose="02020603050405020304" pitchFamily="18" charset="0"/>
                        </a:rPr>
                        <a:t>Valeurs partagées</a:t>
                      </a:r>
                      <a:endParaRPr lang="fr-CA" sz="1100" dirty="0">
                        <a:effectLst/>
                        <a:latin typeface="+mn-lt"/>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18331288"/>
                  </a:ext>
                </a:extLst>
              </a:tr>
              <a:tr h="171434">
                <a:tc>
                  <a:txBody>
                    <a:bodyPr/>
                    <a:lstStyle/>
                    <a:p>
                      <a:pPr algn="ctr"/>
                      <a:endParaRPr lang="fr-FR" sz="1200" kern="1200" dirty="0">
                        <a:solidFill>
                          <a:schemeClr val="tx1"/>
                        </a:solidFill>
                        <a:effectLst/>
                        <a:latin typeface="+mn-lt"/>
                        <a:ea typeface="+mn-ea"/>
                        <a:cs typeface="+mn-cs"/>
                      </a:endParaRPr>
                    </a:p>
                    <a:p>
                      <a:pPr algn="ctr"/>
                      <a:r>
                        <a:rPr lang="fr-FR" sz="1600" b="1" kern="1200" dirty="0">
                          <a:solidFill>
                            <a:schemeClr val="tx1"/>
                          </a:solidFill>
                          <a:effectLst/>
                          <a:latin typeface="+mn-lt"/>
                          <a:ea typeface="+mn-ea"/>
                          <a:cs typeface="+mn-cs"/>
                        </a:rPr>
                        <a:t>Respect</a:t>
                      </a:r>
                    </a:p>
                    <a:p>
                      <a:r>
                        <a:rPr lang="fr-FR" sz="1200" kern="1200" dirty="0">
                          <a:solidFill>
                            <a:schemeClr val="tx1"/>
                          </a:solidFill>
                          <a:effectLst/>
                          <a:latin typeface="+mn-lt"/>
                          <a:ea typeface="+mn-ea"/>
                          <a:cs typeface="+mn-cs"/>
                        </a:rPr>
                        <a:t>Je dis « bonjour », « merci », </a:t>
                      </a:r>
                    </a:p>
                    <a:p>
                      <a:r>
                        <a:rPr lang="fr-FR" sz="1200" kern="1200" dirty="0">
                          <a:solidFill>
                            <a:schemeClr val="tx1"/>
                          </a:solidFill>
                          <a:effectLst/>
                          <a:latin typeface="+mn-lt"/>
                          <a:ea typeface="+mn-ea"/>
                          <a:cs typeface="+mn-cs"/>
                        </a:rPr>
                        <a:t>« svp », « excusez-moi ».</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J’accepte les forces et les défis de chacun.</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J’attends mon tour avec</a:t>
                      </a:r>
                    </a:p>
                    <a:p>
                      <a:r>
                        <a:rPr lang="fr-FR" sz="1200" kern="1200" dirty="0">
                          <a:solidFill>
                            <a:schemeClr val="tx1"/>
                          </a:solidFill>
                          <a:effectLst/>
                          <a:latin typeface="+mn-lt"/>
                          <a:ea typeface="+mn-ea"/>
                          <a:cs typeface="+mn-cs"/>
                        </a:rPr>
                        <a:t> patience.</a:t>
                      </a:r>
                      <a:endParaRPr lang="fr-CA" sz="11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fr-CA" sz="1100" dirty="0">
                        <a:effectLst/>
                        <a:latin typeface="+mn-lt"/>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530" b="1" kern="1200" dirty="0">
                          <a:solidFill>
                            <a:schemeClr val="tx1"/>
                          </a:solidFill>
                          <a:effectLst/>
                          <a:latin typeface="+mn-lt"/>
                          <a:ea typeface="+mn-ea"/>
                          <a:cs typeface="+mn-cs"/>
                        </a:rPr>
                        <a:t>Engagement</a:t>
                      </a:r>
                      <a:endParaRPr lang="fr-CA" sz="153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 fais les efforts pour assurer ma réussite scolaire.</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 participe positivement aux activités proposées.</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J’arrive à l’école à l’heure.</a:t>
                      </a:r>
                      <a:endParaRPr lang="fr-CA" sz="1200" kern="1200" dirty="0">
                        <a:solidFill>
                          <a:schemeClr val="tx1"/>
                        </a:solidFill>
                        <a:effectLst/>
                        <a:latin typeface="+mn-lt"/>
                        <a:ea typeface="+mn-ea"/>
                        <a:cs typeface="+mn-cs"/>
                      </a:endParaRPr>
                    </a:p>
                    <a:p>
                      <a:pPr algn="ctr">
                        <a:lnSpc>
                          <a:spcPct val="107000"/>
                        </a:lnSpc>
                        <a:spcAft>
                          <a:spcPts val="0"/>
                        </a:spcAft>
                      </a:pPr>
                      <a:r>
                        <a:rPr lang="fr-CA" sz="1200" dirty="0">
                          <a:effectLst/>
                          <a:latin typeface="+mn-lt"/>
                          <a:ea typeface="Calibri" panose="020F0502020204030204" pitchFamily="34" charset="0"/>
                          <a:cs typeface="Times New Roman" panose="02020603050405020304" pitchFamily="18" charset="0"/>
                        </a:rPr>
                        <a:t> </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530" b="1" kern="1200" dirty="0">
                          <a:solidFill>
                            <a:schemeClr val="tx1"/>
                          </a:solidFill>
                          <a:effectLst/>
                          <a:latin typeface="+mn-lt"/>
                          <a:ea typeface="+mn-ea"/>
                          <a:cs typeface="+mn-cs"/>
                        </a:rPr>
                        <a:t>Entraide </a:t>
                      </a:r>
                      <a:endParaRPr lang="fr-CA" sz="153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 développe ma générosité et mon empathie.</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J’accompagne mes pairs dans leur défi.</a:t>
                      </a:r>
                      <a:endParaRPr lang="fr-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J’encourage et j’aide mon prochain.</a:t>
                      </a:r>
                      <a:r>
                        <a:rPr lang="fr-CA" sz="1200" dirty="0">
                          <a:effectLst/>
                          <a:latin typeface="+mn-lt"/>
                          <a:ea typeface="Calibri" panose="020F0502020204030204" pitchFamily="34" charset="0"/>
                          <a:cs typeface="Times New Roman" panose="02020603050405020304" pitchFamily="18" charset="0"/>
                        </a:rPr>
                        <a:t> </a:t>
                      </a: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889028"/>
                  </a:ext>
                </a:extLst>
              </a:tr>
            </a:tbl>
          </a:graphicData>
        </a:graphic>
      </p:graphicFrame>
      <p:pic>
        <p:nvPicPr>
          <p:cNvPr id="9" name="Image 8">
            <a:extLst>
              <a:ext uri="{FF2B5EF4-FFF2-40B4-BE49-F238E27FC236}">
                <a16:creationId xmlns:a16="http://schemas.microsoft.com/office/drawing/2014/main" id="{91893AAE-C6FD-4178-9971-832AC88E1650}"/>
              </a:ext>
            </a:extLst>
          </p:cNvPr>
          <p:cNvPicPr>
            <a:picLocks noChangeAspect="1"/>
          </p:cNvPicPr>
          <p:nvPr/>
        </p:nvPicPr>
        <p:blipFill>
          <a:blip r:embed="rId5"/>
          <a:stretch>
            <a:fillRect/>
          </a:stretch>
        </p:blipFill>
        <p:spPr>
          <a:xfrm>
            <a:off x="4550053" y="6194176"/>
            <a:ext cx="451688" cy="948862"/>
          </a:xfrm>
          <a:prstGeom prst="rect">
            <a:avLst/>
          </a:prstGeom>
        </p:spPr>
      </p:pic>
      <p:pic>
        <p:nvPicPr>
          <p:cNvPr id="11" name="Image 10">
            <a:extLst>
              <a:ext uri="{FF2B5EF4-FFF2-40B4-BE49-F238E27FC236}">
                <a16:creationId xmlns:a16="http://schemas.microsoft.com/office/drawing/2014/main" id="{4CBE2F05-F111-4117-9626-F014F78E66F4}"/>
              </a:ext>
            </a:extLst>
          </p:cNvPr>
          <p:cNvPicPr>
            <a:picLocks noChangeAspect="1"/>
          </p:cNvPicPr>
          <p:nvPr/>
        </p:nvPicPr>
        <p:blipFill>
          <a:blip r:embed="rId6"/>
          <a:stretch>
            <a:fillRect/>
          </a:stretch>
        </p:blipFill>
        <p:spPr>
          <a:xfrm>
            <a:off x="2201191" y="6154706"/>
            <a:ext cx="586143" cy="988331"/>
          </a:xfrm>
          <a:prstGeom prst="rect">
            <a:avLst/>
          </a:prstGeom>
        </p:spPr>
      </p:pic>
      <p:pic>
        <p:nvPicPr>
          <p:cNvPr id="12" name="Image 11">
            <a:extLst>
              <a:ext uri="{FF2B5EF4-FFF2-40B4-BE49-F238E27FC236}">
                <a16:creationId xmlns:a16="http://schemas.microsoft.com/office/drawing/2014/main" id="{3E94FFD2-195B-4BE7-9C43-D25DE5B2B940}"/>
              </a:ext>
            </a:extLst>
          </p:cNvPr>
          <p:cNvPicPr>
            <a:picLocks noChangeAspect="1"/>
          </p:cNvPicPr>
          <p:nvPr/>
        </p:nvPicPr>
        <p:blipFill>
          <a:blip r:embed="rId7"/>
          <a:stretch>
            <a:fillRect/>
          </a:stretch>
        </p:blipFill>
        <p:spPr>
          <a:xfrm>
            <a:off x="6764460" y="6194176"/>
            <a:ext cx="790327" cy="948861"/>
          </a:xfrm>
          <a:prstGeom prst="rect">
            <a:avLst/>
          </a:prstGeom>
        </p:spPr>
      </p:pic>
    </p:spTree>
    <p:extLst>
      <p:ext uri="{BB962C8B-B14F-4D97-AF65-F5344CB8AC3E}">
        <p14:creationId xmlns:p14="http://schemas.microsoft.com/office/powerpoint/2010/main" val="264588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E2C0A77-8E8E-4F23-A7BB-7A19381F3E43}"/>
              </a:ext>
            </a:extLst>
          </p:cNvPr>
          <p:cNvSpPr>
            <a:spLocks noGrp="1"/>
          </p:cNvSpPr>
          <p:nvPr>
            <p:ph type="sldNum" sz="quarter" idx="4"/>
            <p:custDataLst>
              <p:tags r:id="rId1"/>
            </p:custDataLst>
          </p:nvPr>
        </p:nvSpPr>
        <p:spPr/>
        <p:txBody>
          <a:bodyPr/>
          <a:lstStyle/>
          <a:p>
            <a:fld id="{69436CF9-745E-4864-AC7D-908D8433F1E5}" type="slidenum">
              <a:rPr lang="fr-CA" smtClean="0"/>
              <a:pPr/>
              <a:t>6</a:t>
            </a:fld>
            <a:endParaRPr lang="fr-CA"/>
          </a:p>
        </p:txBody>
      </p:sp>
      <p:sp>
        <p:nvSpPr>
          <p:cNvPr id="2" name="ZoneTexte 1">
            <a:extLst>
              <a:ext uri="{FF2B5EF4-FFF2-40B4-BE49-F238E27FC236}">
                <a16:creationId xmlns:a16="http://schemas.microsoft.com/office/drawing/2014/main" id="{D60019E6-9E27-4166-BC1E-DAEEC942B827}"/>
              </a:ext>
            </a:extLst>
          </p:cNvPr>
          <p:cNvSpPr txBox="1"/>
          <p:nvPr>
            <p:custDataLst>
              <p:tags r:id="rId2"/>
            </p:custDataLst>
          </p:nvPr>
        </p:nvSpPr>
        <p:spPr>
          <a:xfrm>
            <a:off x="355304" y="1395641"/>
            <a:ext cx="7175047" cy="8213852"/>
          </a:xfrm>
          <a:prstGeom prst="rect">
            <a:avLst/>
          </a:prstGeom>
          <a:noFill/>
        </p:spPr>
        <p:txBody>
          <a:bodyPr wrap="square" lIns="91440" tIns="45720" rIns="91440" bIns="45720" rtlCol="0" anchor="t">
            <a:spAutoFit/>
          </a:bodyPr>
          <a:lstStyle/>
          <a:p>
            <a:pPr algn="just">
              <a:lnSpc>
                <a:spcPct val="120000"/>
              </a:lnSpc>
              <a:spcAft>
                <a:spcPts val="800"/>
              </a:spcAft>
            </a:pPr>
            <a:r>
              <a:rPr lang="fr-CA" sz="1350" dirty="0"/>
              <a:t>L’école L’Oiseau Bleu dessert une population diverse d’élèves d’environ 440 élèves à qui sont offerts des services d’enseignement préscolaire et primaire. De plus, on y offre un service pour des élèves présentant un trouble du spectre de l’autisme provenant de l’ensemble du territoire du Centre de services scolaire des Draveurs.  Notre école se situe dans le secteur urbain de la Ville de Gatineau au cœur du secteur de l’Hôpital (territoire des écoles La Source et de l’Envolée). Elle se trouve à distance de marche de plusieurs services, dont la Maison de la Culture (bibliothèque municipale et salle Odyssée), le centre sportif, le cinéma et divers commerces. 	</a:t>
            </a:r>
          </a:p>
          <a:p>
            <a:pPr algn="just">
              <a:lnSpc>
                <a:spcPct val="120000"/>
              </a:lnSpc>
              <a:spcAft>
                <a:spcPts val="800"/>
              </a:spcAft>
            </a:pPr>
            <a:r>
              <a:rPr lang="fr-CA" sz="1350" dirty="0"/>
              <a:t>Le portrait socio-économique de l’école se caractérise par un indice de milieu socio-économique (IMSE) de 6 et un indice du seuil de faible revenu (SFR) de 8. Nous comptons plus de 75 élèves dont la langue maternelle parlée à la maison est autre que le français. Certaines de ces familles arrivent même au courant de l’année et leur intégration se fait plus difficilement.  Afin de les aider, l’organisme Accueil parrainage Outaouais (APO) accompagne quelques-unes de celles-ci.</a:t>
            </a:r>
          </a:p>
          <a:p>
            <a:pPr algn="just">
              <a:lnSpc>
                <a:spcPct val="120000"/>
              </a:lnSpc>
              <a:spcAft>
                <a:spcPts val="800"/>
              </a:spcAft>
            </a:pPr>
            <a:r>
              <a:rPr lang="fr-CA" sz="1350" b="0" i="0" dirty="0">
                <a:solidFill>
                  <a:srgbClr val="000000"/>
                </a:solidFill>
                <a:effectLst/>
                <a:cs typeface="Segoe UI"/>
              </a:rPr>
              <a:t>En plus des enseignants et des enseignants spécialistes, </a:t>
            </a:r>
            <a:r>
              <a:rPr lang="fr-CA" sz="1350" dirty="0">
                <a:solidFill>
                  <a:srgbClr val="000000"/>
                </a:solidFill>
                <a:cs typeface="Segoe UI"/>
              </a:rPr>
              <a:t>nous organisons des services complémentaires afin de répondre le mieux possible aux besoins de chacun. Ainsi, nous retrouvons à l’école L’Oiseau Bleu, un service de soutien à l’apprentissage de la langue française, un service d’orthopédagogie et d’enseignant-orthopédagogue, un service d’aide en soutien en comportement assuré par l’équipe d’intervention composée de techniciens en éducation spécialisée et de préposés aux élèves handicapés. Le service de garde de l’école accueille sur une base régulière plus de 210 élèves pour lesquels sont planifiés et organisés des jeux et des activités dès 6 h 50 jusqu’à 17 h 30.</a:t>
            </a:r>
          </a:p>
          <a:p>
            <a:pPr algn="just">
              <a:lnSpc>
                <a:spcPct val="120000"/>
              </a:lnSpc>
              <a:spcAft>
                <a:spcPts val="800"/>
              </a:spcAft>
            </a:pPr>
            <a:r>
              <a:rPr lang="fr-CA" sz="1350" dirty="0">
                <a:solidFill>
                  <a:srgbClr val="000000"/>
                </a:solidFill>
                <a:cs typeface="Segoe UI"/>
              </a:rPr>
              <a:t>La réussite des élèves de l’école L’Oiseau Bleu est au </a:t>
            </a:r>
            <a:r>
              <a:rPr lang="fr-CA" sz="1350" dirty="0" err="1">
                <a:solidFill>
                  <a:srgbClr val="000000"/>
                </a:solidFill>
                <a:cs typeface="Segoe UI"/>
              </a:rPr>
              <a:t>coeur</a:t>
            </a:r>
            <a:r>
              <a:rPr lang="fr-CA" sz="1350" dirty="0">
                <a:solidFill>
                  <a:srgbClr val="000000"/>
                </a:solidFill>
                <a:cs typeface="Segoe UI"/>
              </a:rPr>
              <a:t> des préoccupations de tous les intervenants. C’est pour cette raison que le programme « Corps actif, cerveau performant » a été implanté pour toutes nos classes du régulier. Ce modèle pédagogique novateur a pour but de 				favoriser la réussite scolaire de tous les élèves par le biais de l’activité physique 			et d’améliorer la santé et le bien-être des jeunes en leur faisant adopter de saines 		saines habitudes de vie. </a:t>
            </a:r>
          </a:p>
          <a:p>
            <a:pPr algn="just">
              <a:lnSpc>
                <a:spcPct val="120000"/>
              </a:lnSpc>
            </a:pPr>
            <a:r>
              <a:rPr lang="fr-CA" sz="1350" dirty="0">
                <a:solidFill>
                  <a:srgbClr val="000000"/>
                </a:solidFill>
                <a:cs typeface="Segoe UI"/>
              </a:rPr>
              <a:t>			Notre équipe-école est très engagée et dévouée. La collégialité et la 					collaboration sont des valeurs qui sont partagées par l’ensemble du personnel.  			Des </a:t>
            </a:r>
            <a:r>
              <a:rPr lang="fr-CA" sz="1350" dirty="0">
                <a:solidFill>
                  <a:srgbClr val="000000"/>
                </a:solidFill>
                <a:cs typeface="Segoe UI"/>
                <a:hlinkClick r:id="rId4" action="ppaction://hlinksldjump"/>
              </a:rPr>
              <a:t>communautés d’apprentissage</a:t>
            </a:r>
            <a:r>
              <a:rPr lang="fr-CA" sz="1350" baseline="30000" dirty="0">
                <a:solidFill>
                  <a:srgbClr val="000000"/>
                </a:solidFill>
                <a:cs typeface="Segoe UI"/>
                <a:hlinkClick r:id="rId4" action="ppaction://hlinksldjump"/>
              </a:rPr>
              <a:t>1</a:t>
            </a:r>
            <a:r>
              <a:rPr lang="fr-CA" sz="1350" dirty="0">
                <a:solidFill>
                  <a:srgbClr val="000000"/>
                </a:solidFill>
                <a:cs typeface="Segoe UI"/>
                <a:hlinkClick r:id="rId4" action="ppaction://hlinksldjump"/>
              </a:rPr>
              <a:t> </a:t>
            </a:r>
            <a:r>
              <a:rPr lang="fr-CA" sz="1350" dirty="0">
                <a:solidFill>
                  <a:srgbClr val="000000"/>
                </a:solidFill>
                <a:cs typeface="Segoe UI"/>
              </a:rPr>
              <a:t>sont mises en place pour réduire</a:t>
            </a:r>
          </a:p>
          <a:p>
            <a:pPr algn="just">
              <a:lnSpc>
                <a:spcPct val="120000"/>
              </a:lnSpc>
            </a:pPr>
            <a:r>
              <a:rPr lang="fr-CA" sz="1350" dirty="0">
                <a:solidFill>
                  <a:srgbClr val="000000"/>
                </a:solidFill>
                <a:cs typeface="Segoe UI"/>
              </a:rPr>
              <a:t>                                    l’isolement des enseignants et favoriser les échanges pédagogiques, ce qui                     			permet de diminuer les vulnérabilités dans le cheminement de nos élèves.</a:t>
            </a:r>
            <a:endParaRPr lang="fr-CA" sz="1350" dirty="0">
              <a:latin typeface="Comic Sans MS" panose="030F0702030302020204" pitchFamily="66" charset="0"/>
            </a:endParaRPr>
          </a:p>
        </p:txBody>
      </p:sp>
    </p:spTree>
    <p:extLst>
      <p:ext uri="{BB962C8B-B14F-4D97-AF65-F5344CB8AC3E}">
        <p14:creationId xmlns:p14="http://schemas.microsoft.com/office/powerpoint/2010/main" val="253623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7D31C35-1211-4A64-BABC-15EE961AB8B5}"/>
              </a:ext>
            </a:extLst>
          </p:cNvPr>
          <p:cNvSpPr>
            <a:spLocks noGrp="1"/>
          </p:cNvSpPr>
          <p:nvPr>
            <p:ph type="sldNum" sz="quarter" idx="4"/>
            <p:custDataLst>
              <p:tags r:id="rId1"/>
            </p:custDataLst>
          </p:nvPr>
        </p:nvSpPr>
        <p:spPr>
          <a:xfrm>
            <a:off x="3011805" y="9318410"/>
            <a:ext cx="1748790" cy="535517"/>
          </a:xfrm>
        </p:spPr>
        <p:txBody>
          <a:bodyPr/>
          <a:lstStyle/>
          <a:p>
            <a:fld id="{69436CF9-745E-4864-AC7D-908D8433F1E5}" type="slidenum">
              <a:rPr lang="fr-CA" smtClean="0"/>
              <a:pPr/>
              <a:t>7</a:t>
            </a:fld>
            <a:endParaRPr lang="fr-CA"/>
          </a:p>
        </p:txBody>
      </p:sp>
      <p:graphicFrame>
        <p:nvGraphicFramePr>
          <p:cNvPr id="6" name="Tableau 5">
            <a:extLst>
              <a:ext uri="{FF2B5EF4-FFF2-40B4-BE49-F238E27FC236}">
                <a16:creationId xmlns:a16="http://schemas.microsoft.com/office/drawing/2014/main" id="{4218ED08-751F-47A0-8108-B06B96CA5B91}"/>
              </a:ext>
            </a:extLst>
          </p:cNvPr>
          <p:cNvGraphicFramePr>
            <a:graphicFrameLocks noGrp="1"/>
          </p:cNvGraphicFramePr>
          <p:nvPr>
            <p:custDataLst>
              <p:tags r:id="rId2"/>
            </p:custDataLst>
            <p:extLst>
              <p:ext uri="{D42A27DB-BD31-4B8C-83A1-F6EECF244321}">
                <p14:modId xmlns:p14="http://schemas.microsoft.com/office/powerpoint/2010/main" val="2105799592"/>
              </p:ext>
            </p:extLst>
          </p:nvPr>
        </p:nvGraphicFramePr>
        <p:xfrm>
          <a:off x="543940" y="6366927"/>
          <a:ext cx="6684519" cy="2192230"/>
        </p:xfrm>
        <a:graphic>
          <a:graphicData uri="http://schemas.openxmlformats.org/drawingml/2006/table">
            <a:tbl>
              <a:tblPr firstRow="1" firstCol="1" bandRow="1"/>
              <a:tblGrid>
                <a:gridCol w="2215813">
                  <a:extLst>
                    <a:ext uri="{9D8B030D-6E8A-4147-A177-3AD203B41FA5}">
                      <a16:colId xmlns:a16="http://schemas.microsoft.com/office/drawing/2014/main" val="1165317168"/>
                    </a:ext>
                  </a:extLst>
                </a:gridCol>
                <a:gridCol w="2234353">
                  <a:extLst>
                    <a:ext uri="{9D8B030D-6E8A-4147-A177-3AD203B41FA5}">
                      <a16:colId xmlns:a16="http://schemas.microsoft.com/office/drawing/2014/main" val="2627526140"/>
                    </a:ext>
                  </a:extLst>
                </a:gridCol>
                <a:gridCol w="2234353">
                  <a:extLst>
                    <a:ext uri="{9D8B030D-6E8A-4147-A177-3AD203B41FA5}">
                      <a16:colId xmlns:a16="http://schemas.microsoft.com/office/drawing/2014/main" val="3331462521"/>
                    </a:ext>
                  </a:extLst>
                </a:gridCol>
              </a:tblGrid>
              <a:tr h="252071">
                <a:tc gridSpan="3">
                  <a:txBody>
                    <a:bodyPr/>
                    <a:lstStyle/>
                    <a:p>
                      <a:pPr algn="ctr">
                        <a:lnSpc>
                          <a:spcPct val="107000"/>
                        </a:lnSpc>
                        <a:spcAft>
                          <a:spcPts val="0"/>
                        </a:spcAft>
                      </a:pPr>
                      <a:r>
                        <a:rPr lang="fr-CA"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Enjeu : L’implantation d’une culture du numérique</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44619373"/>
                  </a:ext>
                </a:extLst>
              </a:tr>
              <a:tr h="350424">
                <a:tc gridSpan="3">
                  <a:txBody>
                    <a:bodyPr/>
                    <a:lstStyle/>
                    <a:p>
                      <a:pPr algn="ctr">
                        <a:lnSpc>
                          <a:spcPct val="107000"/>
                        </a:lnSpc>
                        <a:spcAft>
                          <a:spcPts val="0"/>
                        </a:spcAft>
                      </a:pPr>
                      <a:r>
                        <a:rPr lang="fr-CA"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Orientation : Favoriser le développement des compétences </a:t>
                      </a:r>
                      <a:br>
                        <a:rPr lang="fr-CA"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fr-CA"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numériques du personnel enseignant et des élèves</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45411603"/>
                  </a:ext>
                </a:extLst>
              </a:tr>
              <a:tr h="215880">
                <a:tc gridSpan="3">
                  <a:txBody>
                    <a:bodyPr/>
                    <a:lstStyle/>
                    <a:p>
                      <a:pPr algn="ctr">
                        <a:lnSpc>
                          <a:spcPct val="107000"/>
                        </a:lnSpc>
                        <a:spcAft>
                          <a:spcPts val="0"/>
                        </a:spcAft>
                        <a:tabLst>
                          <a:tab pos="1962150" algn="l"/>
                        </a:tabLst>
                      </a:pPr>
                      <a:r>
                        <a:rPr lang="fr-CA" sz="1100" i="1" dirty="0">
                          <a:effectLst/>
                          <a:latin typeface="Calibri" panose="020F0502020204030204" pitchFamily="34" charset="0"/>
                          <a:ea typeface="Calibri" panose="020F0502020204030204" pitchFamily="34" charset="0"/>
                          <a:cs typeface="Calibri" panose="020F0502020204030204" pitchFamily="34" charset="0"/>
                        </a:rPr>
                        <a:t>Nous souhaitons exploiter davantage les différentes technologies disponibles à l’école afin que l’élève puisse vivre plus d’initiatives</a:t>
                      </a:r>
                      <a:r>
                        <a:rPr lang="fr-CA" sz="1100" i="1" baseline="0" dirty="0">
                          <a:effectLst/>
                          <a:latin typeface="Calibri" panose="020F0502020204030204" pitchFamily="34" charset="0"/>
                          <a:ea typeface="Calibri" panose="020F0502020204030204" pitchFamily="34" charset="0"/>
                          <a:cs typeface="Calibri" panose="020F0502020204030204" pitchFamily="34" charset="0"/>
                        </a:rPr>
                        <a:t> numériques, et ce, progressivement durant les prochaines années.</a:t>
                      </a:r>
                      <a:endParaRPr lang="fr-CA" sz="11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D5FA"/>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79770872"/>
                  </a:ext>
                </a:extLst>
              </a:tr>
              <a:tr h="219054">
                <a:tc>
                  <a:txBody>
                    <a:bodyPr/>
                    <a:lstStyle/>
                    <a:p>
                      <a:pPr algn="ct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Objectif</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Indicateur</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Cibles</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E2F3"/>
                    </a:solidFill>
                  </a:tcPr>
                </a:tc>
                <a:extLst>
                  <a:ext uri="{0D108BD9-81ED-4DB2-BD59-A6C34878D82A}">
                    <a16:rowId xmlns:a16="http://schemas.microsoft.com/office/drawing/2014/main" val="1057515854"/>
                  </a:ext>
                </a:extLst>
              </a:tr>
              <a:tr h="709165">
                <a:tc>
                  <a:txBody>
                    <a:bodyPr/>
                    <a:lstStyle/>
                    <a:p>
                      <a:pPr marL="0" marR="0" lvl="0" indent="0" algn="l" defTabSz="777240" rtl="0" eaLnBrk="1" fontAlgn="auto" latinLnBrk="0" hangingPunct="1">
                        <a:lnSpc>
                          <a:spcPct val="107000"/>
                        </a:lnSpc>
                        <a:spcBef>
                          <a:spcPts val="0"/>
                        </a:spcBef>
                        <a:spcAft>
                          <a:spcPts val="0"/>
                        </a:spcAft>
                        <a:buClrTx/>
                        <a:buSzTx/>
                        <a:buFontTx/>
                        <a:buNone/>
                        <a:tabLst>
                          <a:tab pos="1962150" algn="l"/>
                        </a:tabLst>
                        <a:defRPr/>
                      </a:pPr>
                      <a:endParaRPr lang="fr-CA" sz="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777240" rtl="0" eaLnBrk="1" fontAlgn="auto" latinLnBrk="0" hangingPunct="1">
                        <a:lnSpc>
                          <a:spcPct val="107000"/>
                        </a:lnSpc>
                        <a:spcBef>
                          <a:spcPts val="0"/>
                        </a:spcBef>
                        <a:spcAft>
                          <a:spcPts val="0"/>
                        </a:spcAft>
                        <a:buClrTx/>
                        <a:buSzTx/>
                        <a:buFontTx/>
                        <a:buNone/>
                        <a:tabLst>
                          <a:tab pos="1962150" algn="l"/>
                        </a:tabLst>
                        <a:defRPr/>
                      </a:pPr>
                      <a:r>
                        <a:rPr lang="fr-C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Intégrer l’utilisation des outils numériques en lien avec des éléments pédagogiques en salle de classe.</a:t>
                      </a:r>
                    </a:p>
                    <a:p>
                      <a:pPr>
                        <a:lnSpc>
                          <a:spcPct val="107000"/>
                        </a:lnSpc>
                        <a:spcAft>
                          <a:spcPts val="0"/>
                        </a:spcAft>
                        <a:tabLst>
                          <a:tab pos="1962150" algn="l"/>
                        </a:tabLst>
                      </a:pPr>
                      <a:endParaRPr lang="fr-CA" sz="11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Nombre d’</a:t>
                      </a:r>
                      <a:r>
                        <a:rPr lang="fr-CA" sz="1100"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initiatives numériques</a:t>
                      </a:r>
                      <a:r>
                        <a:rPr lang="fr-CA" sz="1100" baseline="30000"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4</a:t>
                      </a:r>
                      <a:r>
                        <a:rPr lang="fr-CA" sz="1100"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 </a:t>
                      </a:r>
                      <a:r>
                        <a:rPr lang="fr-CA" sz="1100" dirty="0">
                          <a:effectLst/>
                          <a:latin typeface="Calibri" panose="020F0502020204030204" pitchFamily="34" charset="0"/>
                          <a:ea typeface="Calibri" panose="020F0502020204030204" pitchFamily="34" charset="0"/>
                          <a:cs typeface="Calibri" panose="020F0502020204030204" pitchFamily="34" charset="0"/>
                        </a:rPr>
                        <a:t>pédagogiques</a:t>
                      </a:r>
                    </a:p>
                  </a:txBody>
                  <a:tcPr marL="68574" marR="68574"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Durant l’année scolaire 2027,</a:t>
                      </a:r>
                    </a:p>
                    <a:p>
                      <a:pP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offrir à l’élève trois(3)</a:t>
                      </a:r>
                    </a:p>
                    <a:p>
                      <a:pP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 initiatives numériques pédagogiques par niveau.</a:t>
                      </a:r>
                    </a:p>
                  </a:txBody>
                  <a:tcPr marL="68574" marR="68574" marT="0" marB="0" anchor="ctr">
                    <a:lnL>
                      <a:noFill/>
                    </a:lnL>
                    <a:lnR>
                      <a:noFill/>
                    </a:lnR>
                    <a:lnT>
                      <a:noFill/>
                    </a:lnT>
                    <a:lnB>
                      <a:noFill/>
                    </a:lnB>
                  </a:tcPr>
                </a:tc>
                <a:extLst>
                  <a:ext uri="{0D108BD9-81ED-4DB2-BD59-A6C34878D82A}">
                    <a16:rowId xmlns:a16="http://schemas.microsoft.com/office/drawing/2014/main" val="318579405"/>
                  </a:ext>
                </a:extLst>
              </a:tr>
            </a:tbl>
          </a:graphicData>
        </a:graphic>
      </p:graphicFrame>
      <p:graphicFrame>
        <p:nvGraphicFramePr>
          <p:cNvPr id="7" name="Tableau 6">
            <a:extLst>
              <a:ext uri="{FF2B5EF4-FFF2-40B4-BE49-F238E27FC236}">
                <a16:creationId xmlns:a16="http://schemas.microsoft.com/office/drawing/2014/main" id="{25CB09B5-C9CF-4369-8DD3-0164D477BBB9}"/>
              </a:ext>
            </a:extLst>
          </p:cNvPr>
          <p:cNvGraphicFramePr>
            <a:graphicFrameLocks noGrp="1"/>
          </p:cNvGraphicFramePr>
          <p:nvPr>
            <p:extLst>
              <p:ext uri="{D42A27DB-BD31-4B8C-83A1-F6EECF244321}">
                <p14:modId xmlns:p14="http://schemas.microsoft.com/office/powerpoint/2010/main" val="3538287131"/>
              </p:ext>
            </p:extLst>
          </p:nvPr>
        </p:nvGraphicFramePr>
        <p:xfrm>
          <a:off x="492457" y="2426186"/>
          <a:ext cx="6702424" cy="1798320"/>
        </p:xfrm>
        <a:graphic>
          <a:graphicData uri="http://schemas.openxmlformats.org/drawingml/2006/table">
            <a:tbl>
              <a:tblPr/>
              <a:tblGrid>
                <a:gridCol w="2240110">
                  <a:extLst>
                    <a:ext uri="{9D8B030D-6E8A-4147-A177-3AD203B41FA5}">
                      <a16:colId xmlns:a16="http://schemas.microsoft.com/office/drawing/2014/main" val="3891088291"/>
                    </a:ext>
                  </a:extLst>
                </a:gridCol>
                <a:gridCol w="2231157">
                  <a:extLst>
                    <a:ext uri="{9D8B030D-6E8A-4147-A177-3AD203B41FA5}">
                      <a16:colId xmlns:a16="http://schemas.microsoft.com/office/drawing/2014/main" val="3009080179"/>
                    </a:ext>
                  </a:extLst>
                </a:gridCol>
                <a:gridCol w="2231157">
                  <a:extLst>
                    <a:ext uri="{9D8B030D-6E8A-4147-A177-3AD203B41FA5}">
                      <a16:colId xmlns:a16="http://schemas.microsoft.com/office/drawing/2014/main" val="961632144"/>
                    </a:ext>
                  </a:extLst>
                </a:gridCol>
              </a:tblGrid>
              <a:tr h="245888">
                <a:tc gridSpan="3">
                  <a:txBody>
                    <a:bodyPr/>
                    <a:lstStyle/>
                    <a:p>
                      <a:pPr algn="ctr" rtl="0" fontAlgn="base"/>
                      <a:r>
                        <a:rPr lang="fr-CA" sz="1100" b="1" i="0" dirty="0">
                          <a:solidFill>
                            <a:srgbClr val="FFFFFF"/>
                          </a:solidFill>
                          <a:effectLst/>
                          <a:latin typeface="+mn-lt"/>
                        </a:rPr>
                        <a:t>Enjeu : La réussite de tous les élèves</a:t>
                      </a:r>
                      <a:r>
                        <a:rPr lang="fr-CA" sz="1100" b="0" i="0" dirty="0">
                          <a:solidFill>
                            <a:srgbClr val="FFFFFF"/>
                          </a:solidFill>
                          <a:effectLst/>
                          <a:latin typeface="+mn-lt"/>
                        </a:rPr>
                        <a:t>​</a:t>
                      </a:r>
                      <a:endParaRPr lang="fr-CA" b="0" i="0" dirty="0">
                        <a:solidFill>
                          <a:srgbClr val="000000"/>
                        </a:solidFill>
                        <a:effectLst/>
                        <a:latin typeface="+mn-lt"/>
                      </a:endParaRP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24360242"/>
                  </a:ext>
                </a:extLst>
              </a:tr>
              <a:tr h="245888">
                <a:tc gridSpan="3">
                  <a:txBody>
                    <a:bodyPr/>
                    <a:lstStyle/>
                    <a:p>
                      <a:pPr algn="ctr" rtl="0" fontAlgn="base"/>
                      <a:r>
                        <a:rPr lang="fr-CA" sz="1100" b="1" i="0" dirty="0">
                          <a:solidFill>
                            <a:srgbClr val="FFFFFF"/>
                          </a:solidFill>
                          <a:effectLst/>
                          <a:latin typeface="+mn-lt"/>
                        </a:rPr>
                        <a:t>Orientation : Augmenter les compétences en lecture</a:t>
                      </a:r>
                      <a:r>
                        <a:rPr lang="fr-CA" sz="1100" b="0" i="0" dirty="0">
                          <a:solidFill>
                            <a:srgbClr val="FFFFFF"/>
                          </a:solidFill>
                          <a:effectLst/>
                          <a:latin typeface="+mn-lt"/>
                        </a:rPr>
                        <a:t>​</a:t>
                      </a:r>
                      <a:endParaRPr lang="fr-CA" b="0" i="0" dirty="0">
                        <a:solidFill>
                          <a:srgbClr val="000000"/>
                        </a:solidFill>
                        <a:effectLst/>
                        <a:latin typeface="+mn-lt"/>
                      </a:endParaRP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832273534"/>
                  </a:ext>
                </a:extLst>
              </a:tr>
              <a:tr h="210588">
                <a:tc gridSpan="3">
                  <a:txBody>
                    <a:bodyPr/>
                    <a:lstStyle/>
                    <a:p>
                      <a:pPr algn="ctr" rtl="0" fontAlgn="auto"/>
                      <a:r>
                        <a:rPr lang="fr-CA" sz="1100" b="0" i="0" dirty="0">
                          <a:solidFill>
                            <a:srgbClr val="000000"/>
                          </a:solidFill>
                          <a:effectLst/>
                          <a:latin typeface="+mn-lt"/>
                        </a:rPr>
                        <a:t>​</a:t>
                      </a:r>
                      <a:r>
                        <a:rPr lang="fr-CA" sz="1100" b="0" i="1" dirty="0">
                          <a:solidFill>
                            <a:srgbClr val="000000"/>
                          </a:solidFill>
                          <a:effectLst/>
                          <a:latin typeface="+mn-lt"/>
                        </a:rPr>
                        <a:t>Depuis quelques années, nous constatons des défis pour nos élèves de 4</a:t>
                      </a:r>
                      <a:r>
                        <a:rPr lang="fr-CA" sz="1100" b="0" i="1" baseline="30000" dirty="0">
                          <a:solidFill>
                            <a:srgbClr val="000000"/>
                          </a:solidFill>
                          <a:effectLst/>
                          <a:latin typeface="+mn-lt"/>
                        </a:rPr>
                        <a:t>e</a:t>
                      </a:r>
                      <a:r>
                        <a:rPr lang="fr-CA" sz="1100" b="0" i="1" dirty="0">
                          <a:solidFill>
                            <a:srgbClr val="000000"/>
                          </a:solidFill>
                          <a:effectLst/>
                          <a:latin typeface="+mn-lt"/>
                        </a:rPr>
                        <a:t> année en lecture.</a:t>
                      </a: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solidFill>
                      <a:srgbClr val="BCD5FA"/>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337441115"/>
                  </a:ext>
                </a:extLst>
              </a:tr>
              <a:tr h="210588">
                <a:tc>
                  <a:txBody>
                    <a:bodyPr/>
                    <a:lstStyle/>
                    <a:p>
                      <a:pPr algn="ctr" rtl="0" fontAlgn="base"/>
                      <a:r>
                        <a:rPr lang="fr-CA" sz="1100" b="0" i="0" dirty="0">
                          <a:solidFill>
                            <a:srgbClr val="000000"/>
                          </a:solidFill>
                          <a:effectLst/>
                          <a:latin typeface="+mn-lt"/>
                        </a:rPr>
                        <a:t>Objectif​</a:t>
                      </a:r>
                      <a:endParaRPr lang="fr-CA" b="0" i="0" dirty="0">
                        <a:solidFill>
                          <a:srgbClr val="000000"/>
                        </a:solidFill>
                        <a:effectLst/>
                        <a:latin typeface="+mn-lt"/>
                      </a:endParaRP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solidFill>
                      <a:srgbClr val="D9E2F3"/>
                    </a:solidFill>
                  </a:tcPr>
                </a:tc>
                <a:tc>
                  <a:txBody>
                    <a:bodyPr/>
                    <a:lstStyle/>
                    <a:p>
                      <a:pPr algn="ctr" rtl="0" fontAlgn="base"/>
                      <a:r>
                        <a:rPr lang="fr-CA" sz="1100" b="0" i="0" dirty="0">
                          <a:solidFill>
                            <a:srgbClr val="000000"/>
                          </a:solidFill>
                          <a:effectLst/>
                          <a:latin typeface="+mn-lt"/>
                        </a:rPr>
                        <a:t>Indicateur​</a:t>
                      </a:r>
                      <a:endParaRPr lang="fr-CA" b="0" i="0" dirty="0">
                        <a:solidFill>
                          <a:srgbClr val="000000"/>
                        </a:solidFill>
                        <a:effectLst/>
                        <a:latin typeface="+mn-lt"/>
                      </a:endParaRP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solidFill>
                      <a:srgbClr val="D9E2F3"/>
                    </a:solidFill>
                  </a:tcPr>
                </a:tc>
                <a:tc>
                  <a:txBody>
                    <a:bodyPr/>
                    <a:lstStyle/>
                    <a:p>
                      <a:pPr algn="ctr" rtl="0" fontAlgn="base"/>
                      <a:r>
                        <a:rPr lang="fr-CA" sz="1100" b="0" i="0">
                          <a:solidFill>
                            <a:srgbClr val="000000"/>
                          </a:solidFill>
                          <a:effectLst/>
                          <a:latin typeface="+mn-lt"/>
                        </a:rPr>
                        <a:t>Cibles​</a:t>
                      </a:r>
                      <a:endParaRPr lang="fr-CA" b="0" i="0">
                        <a:solidFill>
                          <a:srgbClr val="000000"/>
                        </a:solidFill>
                        <a:effectLst/>
                        <a:latin typeface="+mn-lt"/>
                      </a:endParaRP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4035554790"/>
                  </a:ext>
                </a:extLst>
              </a:tr>
              <a:tr h="516807">
                <a:tc>
                  <a:txBody>
                    <a:bodyPr/>
                    <a:lstStyle/>
                    <a:p>
                      <a:pPr algn="l" rtl="0" fontAlgn="base"/>
                      <a:r>
                        <a:rPr lang="fr-CA" sz="1100" b="0" i="0" dirty="0">
                          <a:solidFill>
                            <a:schemeClr val="tx1"/>
                          </a:solidFill>
                          <a:effectLst/>
                          <a:latin typeface="+mn-lt"/>
                        </a:rPr>
                        <a:t>Favoriser le développement des compétences de tous les élèves en lecture.</a:t>
                      </a:r>
                      <a:endParaRPr lang="fr-CA" b="0" i="0" dirty="0">
                        <a:solidFill>
                          <a:schemeClr val="tx1"/>
                        </a:solidFill>
                        <a:effectLst/>
                        <a:latin typeface="+mn-lt"/>
                      </a:endParaRP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tcPr>
                </a:tc>
                <a:tc>
                  <a:txBody>
                    <a:bodyPr/>
                    <a:lstStyle/>
                    <a:p>
                      <a:pPr algn="l" rtl="0" fontAlgn="base"/>
                      <a:r>
                        <a:rPr lang="fr-CA" sz="1100" b="0" i="0" dirty="0">
                          <a:solidFill>
                            <a:schemeClr val="tx1"/>
                          </a:solidFill>
                          <a:effectLst/>
                          <a:latin typeface="+mn-lt"/>
                        </a:rPr>
                        <a:t>Taux de réussite à l’épreuve obligatoire de lecture en langue d’enseignement, de la 4e année du primaire​</a:t>
                      </a:r>
                      <a:endParaRPr lang="fr-CA" b="0" i="0" dirty="0">
                        <a:solidFill>
                          <a:schemeClr val="tx1"/>
                        </a:solidFill>
                        <a:effectLst/>
                        <a:latin typeface="+mn-lt"/>
                      </a:endParaRP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tcPr>
                </a:tc>
                <a:tc>
                  <a:txBody>
                    <a:bodyPr/>
                    <a:lstStyle/>
                    <a:p>
                      <a:pPr algn="l" rtl="0" fontAlgn="base"/>
                      <a:r>
                        <a:rPr lang="fr-CA" sz="1100" b="0" i="0" dirty="0">
                          <a:solidFill>
                            <a:schemeClr val="tx1"/>
                          </a:solidFill>
                          <a:effectLst/>
                          <a:latin typeface="+mn-lt"/>
                        </a:rPr>
                        <a:t>Augmenter à 80% le taux de réussite à l’épreuve unique de lecture d’ici 2027 pour les élèves de 4</a:t>
                      </a:r>
                      <a:r>
                        <a:rPr lang="fr-CA" sz="1100" b="0" i="0" baseline="30000" dirty="0">
                          <a:solidFill>
                            <a:schemeClr val="tx1"/>
                          </a:solidFill>
                          <a:effectLst/>
                          <a:latin typeface="+mn-lt"/>
                        </a:rPr>
                        <a:t>e</a:t>
                      </a:r>
                      <a:r>
                        <a:rPr lang="fr-CA" sz="1100" b="0" i="0" dirty="0">
                          <a:solidFill>
                            <a:schemeClr val="tx1"/>
                          </a:solidFill>
                          <a:effectLst/>
                          <a:latin typeface="+mn-lt"/>
                        </a:rPr>
                        <a:t> année du primaire.</a:t>
                      </a:r>
                      <a:endParaRPr lang="fr-CA" b="0" i="0" dirty="0">
                        <a:solidFill>
                          <a:schemeClr val="tx1"/>
                        </a:solidFill>
                        <a:effectLst/>
                        <a:latin typeface="+mn-lt"/>
                      </a:endParaRPr>
                    </a:p>
                  </a:txBody>
                  <a:tcPr anchor="ctr">
                    <a:lnL w="12383" cap="flat" cmpd="sng" algn="ctr">
                      <a:solidFill>
                        <a:srgbClr val="FFFFFF"/>
                      </a:solidFill>
                      <a:prstDash val="solid"/>
                      <a:round/>
                      <a:headEnd type="none" w="med" len="med"/>
                      <a:tailEnd type="none" w="med" len="med"/>
                    </a:lnL>
                    <a:lnR w="12383" cap="flat" cmpd="sng" algn="ctr">
                      <a:solidFill>
                        <a:srgbClr val="FFFFFF"/>
                      </a:solidFill>
                      <a:prstDash val="solid"/>
                      <a:round/>
                      <a:headEnd type="none" w="med" len="med"/>
                      <a:tailEnd type="none" w="med" len="med"/>
                    </a:lnR>
                    <a:lnT w="12383" cap="flat" cmpd="sng" algn="ctr">
                      <a:solidFill>
                        <a:srgbClr val="FFFFFF"/>
                      </a:solidFill>
                      <a:prstDash val="solid"/>
                      <a:round/>
                      <a:headEnd type="none" w="med" len="med"/>
                      <a:tailEnd type="none" w="med" len="med"/>
                    </a:lnT>
                    <a:lnB w="12383"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272646"/>
                  </a:ext>
                </a:extLst>
              </a:tr>
            </a:tbl>
          </a:graphicData>
        </a:graphic>
      </p:graphicFrame>
      <p:graphicFrame>
        <p:nvGraphicFramePr>
          <p:cNvPr id="8" name="Tableau 7">
            <a:extLst>
              <a:ext uri="{FF2B5EF4-FFF2-40B4-BE49-F238E27FC236}">
                <a16:creationId xmlns:a16="http://schemas.microsoft.com/office/drawing/2014/main" id="{C12CB66B-BE2E-4774-B9CC-F4B71128AE9F}"/>
              </a:ext>
            </a:extLst>
          </p:cNvPr>
          <p:cNvGraphicFramePr>
            <a:graphicFrameLocks noGrp="1"/>
          </p:cNvGraphicFramePr>
          <p:nvPr>
            <p:custDataLst>
              <p:tags r:id="rId3"/>
            </p:custDataLst>
            <p:extLst>
              <p:ext uri="{D42A27DB-BD31-4B8C-83A1-F6EECF244321}">
                <p14:modId xmlns:p14="http://schemas.microsoft.com/office/powerpoint/2010/main" val="3532380900"/>
              </p:ext>
            </p:extLst>
          </p:nvPr>
        </p:nvGraphicFramePr>
        <p:xfrm>
          <a:off x="512042" y="4224506"/>
          <a:ext cx="6663253" cy="2142421"/>
        </p:xfrm>
        <a:graphic>
          <a:graphicData uri="http://schemas.openxmlformats.org/drawingml/2006/table">
            <a:tbl>
              <a:tblPr firstRow="1" firstCol="1" bandRow="1"/>
              <a:tblGrid>
                <a:gridCol w="2194547">
                  <a:extLst>
                    <a:ext uri="{9D8B030D-6E8A-4147-A177-3AD203B41FA5}">
                      <a16:colId xmlns:a16="http://schemas.microsoft.com/office/drawing/2014/main" val="494243687"/>
                    </a:ext>
                  </a:extLst>
                </a:gridCol>
                <a:gridCol w="2234353">
                  <a:extLst>
                    <a:ext uri="{9D8B030D-6E8A-4147-A177-3AD203B41FA5}">
                      <a16:colId xmlns:a16="http://schemas.microsoft.com/office/drawing/2014/main" val="3221506772"/>
                    </a:ext>
                  </a:extLst>
                </a:gridCol>
                <a:gridCol w="2234353">
                  <a:extLst>
                    <a:ext uri="{9D8B030D-6E8A-4147-A177-3AD203B41FA5}">
                      <a16:colId xmlns:a16="http://schemas.microsoft.com/office/drawing/2014/main" val="144751237"/>
                    </a:ext>
                  </a:extLst>
                </a:gridCol>
              </a:tblGrid>
              <a:tr h="252071">
                <a:tc gridSpan="3">
                  <a:txBody>
                    <a:bodyPr/>
                    <a:lstStyle/>
                    <a:p>
                      <a:pPr algn="ctr">
                        <a:lnSpc>
                          <a:spcPct val="107000"/>
                        </a:lnSpc>
                        <a:spcAft>
                          <a:spcPts val="0"/>
                        </a:spcAft>
                      </a:pPr>
                      <a:r>
                        <a:rPr lang="fr-CA"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Enjeu : Le bien-être physique et psychologique des élèves</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359212248"/>
                  </a:ext>
                </a:extLst>
              </a:tr>
              <a:tr h="252071">
                <a:tc gridSpan="3">
                  <a:txBody>
                    <a:bodyPr/>
                    <a:lstStyle/>
                    <a:p>
                      <a:pPr algn="ctr">
                        <a:lnSpc>
                          <a:spcPct val="107000"/>
                        </a:lnSpc>
                        <a:spcAft>
                          <a:spcPts val="0"/>
                        </a:spcAft>
                      </a:pPr>
                      <a:r>
                        <a:rPr lang="fr-CA"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Orientation : Assurer aux élèves un milieu de vie sain et sécuritaire</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53BD"/>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77593632"/>
                  </a:ext>
                </a:extLst>
              </a:tr>
              <a:tr h="215880">
                <a:tc gridSpan="3">
                  <a:txBody>
                    <a:bodyPr/>
                    <a:lstStyle/>
                    <a:p>
                      <a:pPr algn="ctr">
                        <a:lnSpc>
                          <a:spcPct val="107000"/>
                        </a:lnSpc>
                        <a:spcAft>
                          <a:spcPts val="0"/>
                        </a:spcAft>
                        <a:tabLst>
                          <a:tab pos="1962150" algn="l"/>
                        </a:tabLst>
                      </a:pPr>
                      <a:r>
                        <a:rPr lang="fr-CA" sz="1100" i="1" dirty="0">
                          <a:effectLst/>
                          <a:latin typeface="Calibri" panose="020F0502020204030204" pitchFamily="34" charset="0"/>
                          <a:ea typeface="Calibri" panose="020F0502020204030204" pitchFamily="34" charset="0"/>
                          <a:cs typeface="Calibri" panose="020F0502020204030204" pitchFamily="34" charset="0"/>
                        </a:rPr>
                        <a:t>Depuis 2022, nous remarquons une augmentation des </a:t>
                      </a:r>
                      <a:r>
                        <a:rPr lang="fr-CA" sz="1100" i="1"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évènements de violence</a:t>
                      </a:r>
                      <a:r>
                        <a:rPr lang="fr-CA" sz="1100" i="1" baseline="30000"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2</a:t>
                      </a:r>
                      <a:r>
                        <a:rPr lang="fr-CA" sz="1100" i="1" baseline="0"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 </a:t>
                      </a:r>
                      <a:r>
                        <a:rPr lang="fr-CA" sz="1100" i="1" baseline="0" dirty="0">
                          <a:effectLst/>
                          <a:latin typeface="Calibri" panose="020F0502020204030204" pitchFamily="34" charset="0"/>
                          <a:ea typeface="Calibri" panose="020F0502020204030204" pitchFamily="34" charset="0"/>
                          <a:cs typeface="Calibri" panose="020F0502020204030204" pitchFamily="34" charset="0"/>
                        </a:rPr>
                        <a:t>verbale et physique aux périodes de récréations et à l’heure du dîner. Lors de l’année scolaire 2022-2023, 10% de nos élèves étaient auteurs d’un évènement.  Nous souhaitons mieux encadrer ces élèves pour offrir à tous un milieu de vie sécuritaire.</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D5FA"/>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545552071"/>
                  </a:ext>
                </a:extLst>
              </a:tr>
              <a:tr h="219054">
                <a:tc>
                  <a:txBody>
                    <a:bodyPr/>
                    <a:lstStyle/>
                    <a:p>
                      <a:pPr algn="ct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Objectif</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Indicateur</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Cibles</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084650848"/>
                  </a:ext>
                </a:extLst>
              </a:tr>
              <a:tr h="709165">
                <a:tc>
                  <a:txBody>
                    <a:bodyPr/>
                    <a:lstStyle/>
                    <a:p>
                      <a:pPr>
                        <a:lnSpc>
                          <a:spcPct val="107000"/>
                        </a:lnSpc>
                        <a:spcAft>
                          <a:spcPts val="0"/>
                        </a:spcAft>
                        <a:tabLst>
                          <a:tab pos="1962150" algn="l"/>
                        </a:tabLst>
                      </a:pPr>
                      <a:r>
                        <a:rPr lang="fr-CA" sz="11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Favoriser les comportements pacifiques aux récréations et à l’heure du dîner pour offrir un milieu de vie sain et sécuritaire.</a:t>
                      </a:r>
                      <a:endParaRPr lang="fr-C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tabLst>
                          <a:tab pos="196215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Le</a:t>
                      </a:r>
                      <a:r>
                        <a:rPr lang="fr-CA" sz="1100" baseline="0" dirty="0">
                          <a:effectLst/>
                          <a:latin typeface="Calibri" panose="020F0502020204030204" pitchFamily="34" charset="0"/>
                          <a:ea typeface="Calibri" panose="020F0502020204030204" pitchFamily="34" charset="0"/>
                          <a:cs typeface="Calibri" panose="020F0502020204030204" pitchFamily="34" charset="0"/>
                        </a:rPr>
                        <a:t> nombre d’auteurs d’évènement de violence verbale et physique répertorié dans </a:t>
                      </a:r>
                      <a:r>
                        <a:rPr lang="fr-CA" sz="1100" baseline="0"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Optania</a:t>
                      </a:r>
                      <a:r>
                        <a:rPr lang="fr-CA" sz="1100" baseline="30000" dirty="0">
                          <a:effectLst/>
                          <a:latin typeface="Calibri" panose="020F0502020204030204" pitchFamily="34" charset="0"/>
                          <a:ea typeface="Calibri" panose="020F0502020204030204" pitchFamily="34" charset="0"/>
                          <a:cs typeface="Calibri" panose="020F0502020204030204" pitchFamily="34" charset="0"/>
                          <a:hlinkClick r:id="rId6" action="ppaction://hlinksldjump"/>
                        </a:rPr>
                        <a:t>3</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lvl="0" indent="0" algn="l" defTabSz="777240" rtl="0" eaLnBrk="1" fontAlgn="auto" latinLnBrk="0" hangingPunct="1">
                        <a:lnSpc>
                          <a:spcPct val="107000"/>
                        </a:lnSpc>
                        <a:spcBef>
                          <a:spcPts val="0"/>
                        </a:spcBef>
                        <a:spcAft>
                          <a:spcPts val="0"/>
                        </a:spcAft>
                        <a:buClrTx/>
                        <a:buSzTx/>
                        <a:buFontTx/>
                        <a:buNone/>
                        <a:tabLst>
                          <a:tab pos="1962150" algn="l"/>
                        </a:tabLst>
                        <a:defRPr/>
                      </a:pPr>
                      <a:r>
                        <a:rPr lang="fr-C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Diminuer à 7% le nombre d’élèves </a:t>
                      </a:r>
                      <a:r>
                        <a:rPr lang="fr-CA" sz="11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auteurs d’évènement de violence verbale et physique, aux récréations et à l’heure du dîner, d’ici juin 2027.</a:t>
                      </a:r>
                    </a:p>
                    <a:p>
                      <a:pPr>
                        <a:lnSpc>
                          <a:spcPct val="107000"/>
                        </a:lnSpc>
                        <a:spcAft>
                          <a:spcPts val="0"/>
                        </a:spcAft>
                        <a:tabLst>
                          <a:tab pos="1962150" algn="l"/>
                        </a:tabLst>
                      </a:pPr>
                      <a:endParaRPr lang="fr-CA" sz="11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11624843"/>
                  </a:ext>
                </a:extLst>
              </a:tr>
            </a:tbl>
          </a:graphicData>
        </a:graphic>
      </p:graphicFrame>
    </p:spTree>
    <p:extLst>
      <p:ext uri="{BB962C8B-B14F-4D97-AF65-F5344CB8AC3E}">
        <p14:creationId xmlns:p14="http://schemas.microsoft.com/office/powerpoint/2010/main" val="285515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01FC89F-5FDF-6DAF-F93D-A887D3BB0D52}"/>
              </a:ext>
            </a:extLst>
          </p:cNvPr>
          <p:cNvSpPr>
            <a:spLocks noGrp="1"/>
          </p:cNvSpPr>
          <p:nvPr>
            <p:ph type="sldNum" sz="quarter" idx="4"/>
            <p:custDataLst>
              <p:tags r:id="rId1"/>
            </p:custDataLst>
          </p:nvPr>
        </p:nvSpPr>
        <p:spPr/>
        <p:txBody>
          <a:bodyPr/>
          <a:lstStyle/>
          <a:p>
            <a:fld id="{69436CF9-745E-4864-AC7D-908D8433F1E5}" type="slidenum">
              <a:rPr lang="fr-CA" smtClean="0"/>
              <a:pPr/>
              <a:t>8</a:t>
            </a:fld>
            <a:endParaRPr lang="fr-CA" dirty="0"/>
          </a:p>
        </p:txBody>
      </p:sp>
      <p:sp>
        <p:nvSpPr>
          <p:cNvPr id="5" name="Espace réservé du contenu 4">
            <a:extLst>
              <a:ext uri="{FF2B5EF4-FFF2-40B4-BE49-F238E27FC236}">
                <a16:creationId xmlns:a16="http://schemas.microsoft.com/office/drawing/2014/main" id="{A2C1C987-815E-48B3-A889-3ED24EE3B3A7}"/>
              </a:ext>
            </a:extLst>
          </p:cNvPr>
          <p:cNvSpPr>
            <a:spLocks noGrp="1"/>
          </p:cNvSpPr>
          <p:nvPr>
            <p:ph idx="1"/>
            <p:custDataLst>
              <p:tags r:id="rId2"/>
            </p:custDataLst>
          </p:nvPr>
        </p:nvSpPr>
        <p:spPr/>
        <p:txBody>
          <a:bodyPr>
            <a:noAutofit/>
          </a:bodyPr>
          <a:lstStyle/>
          <a:p>
            <a:r>
              <a:rPr lang="fr-CA" sz="1200" dirty="0">
                <a:latin typeface="Calibri" panose="020F0502020204030204" pitchFamily="34" charset="0"/>
                <a:cs typeface="Calibri" panose="020F0502020204030204" pitchFamily="34" charset="0"/>
              </a:rPr>
              <a:t>CONSIDÉRANT que le projet éducatif d’un établissement d’enseignement doit remplir les conditions qui suivent (LIP, articles 37 et 97.1) :​</a:t>
            </a:r>
          </a:p>
          <a:p>
            <a:pPr lvl="1"/>
            <a:r>
              <a:rPr lang="fr-CA" sz="860" dirty="0">
                <a:latin typeface="Calibri" panose="020F0502020204030204" pitchFamily="34" charset="0"/>
                <a:cs typeface="Calibri" panose="020F0502020204030204" pitchFamily="34" charset="0"/>
              </a:rPr>
              <a:t>la description du contexte dans lequel l’établissement d’enseignement évolue et les principaux enjeux auxquels il doit faire face, notamment en matière de réussite éducative et, dans le cas d’un centre de formation professionnelle, d’adéquation entre la formation et les besoins régionaux ou nationaux de main-d’œuvre ; ​</a:t>
            </a:r>
          </a:p>
          <a:p>
            <a:pPr lvl="1"/>
            <a:r>
              <a:rPr lang="fr-CA" sz="860" dirty="0">
                <a:latin typeface="Calibri" panose="020F0502020204030204" pitchFamily="34" charset="0"/>
                <a:cs typeface="Calibri" panose="020F0502020204030204" pitchFamily="34" charset="0"/>
              </a:rPr>
              <a:t>les orientations propres à l’établissement d’enseignement et les objectifs retenus pour améliorer la réussite éducative ; ​</a:t>
            </a:r>
          </a:p>
          <a:p>
            <a:pPr lvl="1"/>
            <a:r>
              <a:rPr lang="fr-CA" sz="860" dirty="0">
                <a:latin typeface="Calibri" panose="020F0502020204030204" pitchFamily="34" charset="0"/>
                <a:cs typeface="Calibri" panose="020F0502020204030204" pitchFamily="34" charset="0"/>
              </a:rPr>
              <a:t>les cibles qui doivent être atteintes au terme de la période couverte par le projet éducatif; ​</a:t>
            </a:r>
          </a:p>
          <a:p>
            <a:pPr lvl="1"/>
            <a:r>
              <a:rPr lang="fr-CA" sz="860" dirty="0">
                <a:latin typeface="Calibri" panose="020F0502020204030204" pitchFamily="34" charset="0"/>
                <a:cs typeface="Calibri" panose="020F0502020204030204" pitchFamily="34" charset="0"/>
              </a:rPr>
              <a:t>les indicateurs utilisés pour mesurer l’atteinte des objectifs et des cibles; ​</a:t>
            </a:r>
          </a:p>
          <a:p>
            <a:pPr lvl="1"/>
            <a:r>
              <a:rPr lang="fr-CA" sz="860" dirty="0">
                <a:latin typeface="Calibri" panose="020F0502020204030204" pitchFamily="34" charset="0"/>
                <a:cs typeface="Calibri" panose="020F0502020204030204" pitchFamily="34" charset="0"/>
              </a:rPr>
              <a:t>la périodicité de l’évaluation du projet éducatif, déterminée en collaboration avec le centre de services scolaire; ​</a:t>
            </a:r>
          </a:p>
          <a:p>
            <a:endParaRPr lang="fr-CA" sz="1200" dirty="0">
              <a:latin typeface="Calibri" panose="020F0502020204030204" pitchFamily="34" charset="0"/>
              <a:cs typeface="Calibri" panose="020F0502020204030204" pitchFamily="34" charset="0"/>
            </a:endParaRPr>
          </a:p>
          <a:p>
            <a:r>
              <a:rPr lang="fr-CA" sz="1200" dirty="0">
                <a:latin typeface="Calibri" panose="020F0502020204030204" pitchFamily="34" charset="0"/>
                <a:cs typeface="Calibri" panose="020F0502020204030204" pitchFamily="34" charset="0"/>
              </a:rPr>
              <a:t>CONSIDÉRANT que le projet éducatif doit respecter la liberté de conscience et de religion des élèves, des parents et des membres du personnel de l’école (LIP, article 37) ;​</a:t>
            </a:r>
          </a:p>
          <a:p>
            <a:endParaRPr lang="fr-CA" sz="1200" dirty="0">
              <a:latin typeface="Calibri" panose="020F0502020204030204" pitchFamily="34" charset="0"/>
              <a:cs typeface="Calibri" panose="020F0502020204030204" pitchFamily="34" charset="0"/>
            </a:endParaRPr>
          </a:p>
          <a:p>
            <a:r>
              <a:rPr lang="fr-CA" sz="1200" dirty="0">
                <a:latin typeface="Calibri" panose="020F0502020204030204" pitchFamily="34" charset="0"/>
                <a:cs typeface="Calibri" panose="020F0502020204030204" pitchFamily="34" charset="0"/>
              </a:rPr>
              <a:t>CONSIDÉRANT que le projet éducatif doit couvrir une période qui s’harmonise avec celle du plan d’engagement vers la réussite du centre de services scolaire et celle du plan stratégique du Ministère (LIP, articles 37.1, 97.2 et 209.1) ;​</a:t>
            </a:r>
          </a:p>
          <a:p>
            <a:endParaRPr lang="fr-CA" sz="1200" dirty="0">
              <a:latin typeface="Calibri" panose="020F0502020204030204" pitchFamily="34" charset="0"/>
              <a:cs typeface="Calibri" panose="020F0502020204030204" pitchFamily="34" charset="0"/>
            </a:endParaRPr>
          </a:p>
          <a:p>
            <a:r>
              <a:rPr lang="fr-CA" sz="1200" dirty="0">
                <a:latin typeface="Calibri" panose="020F0502020204030204" pitchFamily="34" charset="0"/>
                <a:cs typeface="Calibri" panose="020F0502020204030204" pitchFamily="34" charset="0"/>
              </a:rPr>
              <a:t>CONSIDÉRANT que le projet éducatif doit assurer une cohérence par rapport au plan d’engagement vers la réussite du centre de services scolaire (LIP, articles 37 et 97.1) ; ​</a:t>
            </a:r>
          </a:p>
          <a:p>
            <a:endParaRPr lang="fr-CA" sz="1200" dirty="0">
              <a:latin typeface="Calibri" panose="020F0502020204030204" pitchFamily="34" charset="0"/>
              <a:cs typeface="Calibri" panose="020F0502020204030204" pitchFamily="34" charset="0"/>
            </a:endParaRPr>
          </a:p>
          <a:p>
            <a:r>
              <a:rPr lang="fr-CA" sz="1200" dirty="0">
                <a:latin typeface="Calibri" panose="020F0502020204030204" pitchFamily="34" charset="0"/>
                <a:cs typeface="Calibri" panose="020F0502020204030204" pitchFamily="34" charset="0"/>
              </a:rPr>
              <a:t>CONSIDÉRANT que le conseil d’établissement adopte le projet éducatif de l’école (ou du centre), voit à sa réalisation et procède à son évaluation selon la périodicité qui y est prévue (LIP, article 74) ;​</a:t>
            </a:r>
          </a:p>
          <a:p>
            <a:endParaRPr lang="fr-CA" sz="1200" dirty="0">
              <a:latin typeface="Calibri" panose="020F0502020204030204" pitchFamily="34" charset="0"/>
              <a:cs typeface="Calibri" panose="020F0502020204030204" pitchFamily="34" charset="0"/>
            </a:endParaRPr>
          </a:p>
          <a:p>
            <a:r>
              <a:rPr lang="fr-CA" sz="1200" dirty="0">
                <a:latin typeface="Calibri" panose="020F0502020204030204" pitchFamily="34" charset="0"/>
                <a:cs typeface="Calibri" panose="020F0502020204030204" pitchFamily="34" charset="0"/>
              </a:rPr>
              <a:t>CONSIDÉRANT que le conseil d’établissement, tout au long du processus d’élaboration du projet éducatif, a favorisé la participation des élèves, des parents, des enseignants, des autres membres du personnel de l’école et de représentants de la communauté et du centre de services scolaire (LIP, article 74) ;​</a:t>
            </a:r>
          </a:p>
          <a:p>
            <a:endParaRPr lang="fr-CA" sz="1200" dirty="0">
              <a:latin typeface="Calibri" panose="020F0502020204030204" pitchFamily="34" charset="0"/>
              <a:cs typeface="Calibri" panose="020F0502020204030204" pitchFamily="34" charset="0"/>
            </a:endParaRPr>
          </a:p>
          <a:p>
            <a:r>
              <a:rPr lang="fr-CA" sz="1200" dirty="0">
                <a:latin typeface="Calibri" panose="020F0502020204030204" pitchFamily="34" charset="0"/>
                <a:cs typeface="Calibri" panose="020F0502020204030204" pitchFamily="34" charset="0"/>
              </a:rPr>
              <a:t>​	Il est proposé par Mme Catherine Rolland que le projet éducatif 2023-2027 de l’école 	L’Oiseau Bleu soit adopté. ​</a:t>
            </a:r>
          </a:p>
        </p:txBody>
      </p:sp>
    </p:spTree>
    <p:extLst>
      <p:ext uri="{BB962C8B-B14F-4D97-AF65-F5344CB8AC3E}">
        <p14:creationId xmlns:p14="http://schemas.microsoft.com/office/powerpoint/2010/main" val="231208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722B17-DB7B-4F83-B0E8-A54787505B6E}"/>
              </a:ext>
            </a:extLst>
          </p:cNvPr>
          <p:cNvSpPr>
            <a:spLocks noGrp="1"/>
          </p:cNvSpPr>
          <p:nvPr>
            <p:ph type="sldNum" sz="quarter" idx="4"/>
            <p:custDataLst>
              <p:tags r:id="rId1"/>
            </p:custDataLst>
          </p:nvPr>
        </p:nvSpPr>
        <p:spPr/>
        <p:txBody>
          <a:bodyPr/>
          <a:lstStyle/>
          <a:p>
            <a:fld id="{69436CF9-745E-4864-AC7D-908D8433F1E5}" type="slidenum">
              <a:rPr lang="fr-CA" smtClean="0"/>
              <a:pPr/>
              <a:t>9</a:t>
            </a:fld>
            <a:endParaRPr lang="fr-CA" dirty="0"/>
          </a:p>
        </p:txBody>
      </p:sp>
      <p:sp>
        <p:nvSpPr>
          <p:cNvPr id="3" name="Espace réservé du contenu 2">
            <a:extLst>
              <a:ext uri="{FF2B5EF4-FFF2-40B4-BE49-F238E27FC236}">
                <a16:creationId xmlns:a16="http://schemas.microsoft.com/office/drawing/2014/main" id="{629DD2BB-BD12-4158-99E7-78EB32513A2B}"/>
              </a:ext>
            </a:extLst>
          </p:cNvPr>
          <p:cNvSpPr>
            <a:spLocks noGrp="1"/>
          </p:cNvSpPr>
          <p:nvPr>
            <p:ph idx="1"/>
            <p:custDataLst>
              <p:tags r:id="rId2"/>
            </p:custDataLst>
          </p:nvPr>
        </p:nvSpPr>
        <p:spPr>
          <a:xfrm>
            <a:off x="534353" y="1926336"/>
            <a:ext cx="6703695" cy="7133210"/>
          </a:xfrm>
        </p:spPr>
        <p:txBody>
          <a:bodyPr>
            <a:normAutofit/>
          </a:bodyPr>
          <a:lstStyle/>
          <a:p>
            <a:pPr marL="0" indent="0" algn="just">
              <a:lnSpc>
                <a:spcPct val="100000"/>
              </a:lnSpc>
              <a:spcBef>
                <a:spcPts val="0"/>
              </a:spcBef>
              <a:spcAft>
                <a:spcPts val="800"/>
              </a:spcAft>
              <a:buNone/>
            </a:pPr>
            <a:r>
              <a:rPr lang="fr-CA" sz="1200" dirty="0">
                <a:latin typeface="+mn-lt"/>
              </a:rPr>
              <a:t>La Loi sur l’instruction publique (L.R.Q. c. 1-13.3) précise que le projet éducatif d’un établissement d’enseignement doit remplir les conditions qui suivent : </a:t>
            </a:r>
          </a:p>
          <a:p>
            <a:pPr lvl="0" algn="just">
              <a:lnSpc>
                <a:spcPct val="100000"/>
              </a:lnSpc>
              <a:spcBef>
                <a:spcPts val="0"/>
              </a:spcBef>
              <a:spcAft>
                <a:spcPts val="800"/>
              </a:spcAft>
            </a:pPr>
            <a:r>
              <a:rPr lang="fr-CA" sz="1200" dirty="0">
                <a:latin typeface="+mn-lt"/>
              </a:rPr>
              <a:t>Présenter les éléments suivants (LIP, articles 37 et 97.1) :</a:t>
            </a:r>
            <a:endParaRPr lang="fr-CA" sz="3600" b="1" dirty="0">
              <a:latin typeface="GulimChe" panose="020B0609000101010101" pitchFamily="49" charset="-127"/>
              <a:ea typeface="GulimChe" panose="020B0609000101010101" pitchFamily="49" charset="-127"/>
              <a:cs typeface="Maitree" panose="00000500000000000000" pitchFamily="2" charset="-34"/>
            </a:endParaRPr>
          </a:p>
          <a:p>
            <a:pPr lvl="1" algn="just">
              <a:lnSpc>
                <a:spcPct val="100000"/>
              </a:lnSpc>
              <a:spcBef>
                <a:spcPts val="0"/>
              </a:spcBef>
              <a:spcAft>
                <a:spcPts val="800"/>
              </a:spcAft>
            </a:pPr>
            <a:r>
              <a:rPr lang="fr-CA" sz="1200" dirty="0">
                <a:latin typeface="+mn-lt"/>
              </a:rPr>
              <a:t>La description du contexte dans lequel l’établissement d’enseignement évolue et les principaux enjeux auxquels il doit faire face, notamment en matière de réussite éducative et, dans le cas d’un centre de formation professionnelle, d’adéquation entre la formation et les besoins régionaux ou nationaux de main-d’œuvre ; </a:t>
            </a:r>
          </a:p>
          <a:p>
            <a:pPr lvl="1" algn="just">
              <a:lnSpc>
                <a:spcPct val="100000"/>
              </a:lnSpc>
              <a:spcBef>
                <a:spcPts val="0"/>
              </a:spcBef>
              <a:spcAft>
                <a:spcPts val="800"/>
              </a:spcAft>
            </a:pPr>
            <a:r>
              <a:rPr lang="fr-CA" sz="1200" dirty="0">
                <a:latin typeface="+mn-lt"/>
              </a:rPr>
              <a:t>Les orientations propres à l’établissement d’enseignement et les objectifs retenus pour améliorer la réussite éducative ; </a:t>
            </a:r>
          </a:p>
          <a:p>
            <a:pPr lvl="1" algn="just">
              <a:lnSpc>
                <a:spcPct val="100000"/>
              </a:lnSpc>
              <a:spcBef>
                <a:spcPts val="0"/>
              </a:spcBef>
              <a:spcAft>
                <a:spcPts val="800"/>
              </a:spcAft>
            </a:pPr>
            <a:r>
              <a:rPr lang="fr-CA" sz="1200" dirty="0">
                <a:latin typeface="+mn-lt"/>
              </a:rPr>
              <a:t>Les cibles qui doivent être atteintes au terme de la période couverte par le projet éducatif; </a:t>
            </a:r>
          </a:p>
          <a:p>
            <a:pPr lvl="1" algn="just">
              <a:lnSpc>
                <a:spcPct val="100000"/>
              </a:lnSpc>
              <a:spcBef>
                <a:spcPts val="0"/>
              </a:spcBef>
              <a:spcAft>
                <a:spcPts val="800"/>
              </a:spcAft>
            </a:pPr>
            <a:r>
              <a:rPr lang="fr-CA" sz="1200" dirty="0">
                <a:latin typeface="+mn-lt"/>
              </a:rPr>
              <a:t>Les indicateurs utilisés pour mesurer l’atteinte des objectifs et des cibles; </a:t>
            </a:r>
          </a:p>
          <a:p>
            <a:pPr lvl="1" algn="just">
              <a:lnSpc>
                <a:spcPct val="100000"/>
              </a:lnSpc>
              <a:spcBef>
                <a:spcPts val="0"/>
              </a:spcBef>
              <a:spcAft>
                <a:spcPts val="800"/>
              </a:spcAft>
            </a:pPr>
            <a:r>
              <a:rPr lang="fr-CA" sz="1200" dirty="0">
                <a:latin typeface="+mn-lt"/>
              </a:rPr>
              <a:t>La périodicité de l’évaluation du projet éducatif, déterminée en collaboration avec le centre de services scolaire; </a:t>
            </a:r>
          </a:p>
          <a:p>
            <a:pPr lvl="0" algn="just">
              <a:lnSpc>
                <a:spcPct val="100000"/>
              </a:lnSpc>
              <a:spcBef>
                <a:spcPts val="0"/>
              </a:spcBef>
              <a:spcAft>
                <a:spcPts val="800"/>
              </a:spcAft>
            </a:pPr>
            <a:r>
              <a:rPr lang="fr-CA" sz="1200" dirty="0">
                <a:latin typeface="+mn-lt"/>
              </a:rPr>
              <a:t>Respecter la liberté de conscience et de religion des élèves, des parents et des membres du personnel de l’école (LIP, article 37)4;</a:t>
            </a:r>
          </a:p>
          <a:p>
            <a:pPr lvl="0" algn="just">
              <a:lnSpc>
                <a:spcPct val="100000"/>
              </a:lnSpc>
              <a:spcBef>
                <a:spcPts val="0"/>
              </a:spcBef>
              <a:spcAft>
                <a:spcPts val="800"/>
              </a:spcAft>
            </a:pPr>
            <a:r>
              <a:rPr lang="fr-CA" sz="1200" dirty="0">
                <a:latin typeface="+mn-lt"/>
              </a:rPr>
              <a:t>Couvrir une période qui s’harmonise avec celle du plan d’engagement vers la réussite du centre de services scolaire et celle du plan stratégique du Ministère (LIP, articles 37.1, 97.2 et 209.1);</a:t>
            </a:r>
          </a:p>
          <a:p>
            <a:pPr lvl="0" algn="just">
              <a:lnSpc>
                <a:spcPct val="100000"/>
              </a:lnSpc>
              <a:spcBef>
                <a:spcPts val="0"/>
              </a:spcBef>
              <a:spcAft>
                <a:spcPts val="800"/>
              </a:spcAft>
            </a:pPr>
            <a:r>
              <a:rPr lang="fr-CA" sz="1200" dirty="0">
                <a:latin typeface="+mn-lt"/>
              </a:rPr>
              <a:t>Respecter, le cas échéant, les modalités établies par le ministre en ce qui a trait à la coordination de l’ensemble de la démarche de planification stratégique entre les établissements d’enseignement, le centre de services scolaire et le Ministère (LIP, article 459.3);</a:t>
            </a:r>
          </a:p>
          <a:p>
            <a:pPr lvl="0" algn="just">
              <a:lnSpc>
                <a:spcPct val="100000"/>
              </a:lnSpc>
              <a:spcBef>
                <a:spcPts val="0"/>
              </a:spcBef>
              <a:spcAft>
                <a:spcPts val="800"/>
              </a:spcAft>
            </a:pPr>
            <a:r>
              <a:rPr lang="fr-CA" sz="1200" dirty="0">
                <a:latin typeface="+mn-lt"/>
              </a:rPr>
              <a:t>Assurer une cohérence par rapport au plan d’engagement vers la réussite du centre de services scolaire (LIP, articles 37 et 97.1).</a:t>
            </a:r>
          </a:p>
        </p:txBody>
      </p:sp>
    </p:spTree>
    <p:extLst>
      <p:ext uri="{BB962C8B-B14F-4D97-AF65-F5344CB8AC3E}">
        <p14:creationId xmlns:p14="http://schemas.microsoft.com/office/powerpoint/2010/main" val="2520809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138CA287E418419BF9322678F593FD" ma:contentTypeVersion="4" ma:contentTypeDescription="Crée un document." ma:contentTypeScope="" ma:versionID="7eec3519f19c8e6371e5021829301e6e">
  <xsd:schema xmlns:xsd="http://www.w3.org/2001/XMLSchema" xmlns:xs="http://www.w3.org/2001/XMLSchema" xmlns:p="http://schemas.microsoft.com/office/2006/metadata/properties" xmlns:ns2="d79f7e87-255d-4ee7-aaea-b0eb860bd0c2" xmlns:ns3="c0c514ac-d436-414d-8833-b484dd3984d6" targetNamespace="http://schemas.microsoft.com/office/2006/metadata/properties" ma:root="true" ma:fieldsID="b6ae35d49ee0deafdd7a84d85eabd5e3" ns2:_="" ns3:_="">
    <xsd:import namespace="d79f7e87-255d-4ee7-aaea-b0eb860bd0c2"/>
    <xsd:import namespace="c0c514ac-d436-414d-8833-b484dd3984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f7e87-255d-4ee7-aaea-b0eb860bd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c514ac-d436-414d-8833-b484dd3984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26713D-2B01-401D-97C5-486C2F437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f7e87-255d-4ee7-aaea-b0eb860bd0c2"/>
    <ds:schemaRef ds:uri="c0c514ac-d436-414d-8833-b484dd3984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1EC3AE-7A75-4D41-A05E-6EB7A109B028}">
  <ds:schemaRefs>
    <ds:schemaRef ds:uri="http://schemas.microsoft.com/sharepoint/v3/contenttype/forms"/>
  </ds:schemaRefs>
</ds:datastoreItem>
</file>

<file path=customXml/itemProps3.xml><?xml version="1.0" encoding="utf-8"?>
<ds:datastoreItem xmlns:ds="http://schemas.openxmlformats.org/officeDocument/2006/customXml" ds:itemID="{29C95D4D-CCBF-4BEA-A1E7-D036017D681E}">
  <ds:schemaRefs>
    <ds:schemaRef ds:uri="http://schemas.microsoft.com/office/2006/documentManagement/types"/>
    <ds:schemaRef ds:uri="http://purl.org/dc/terms/"/>
    <ds:schemaRef ds:uri="http://schemas.openxmlformats.org/package/2006/metadata/core-properties"/>
    <ds:schemaRef ds:uri="d79f7e87-255d-4ee7-aaea-b0eb860bd0c2"/>
    <ds:schemaRef ds:uri="http://purl.org/dc/dcmitype/"/>
    <ds:schemaRef ds:uri="http://schemas.microsoft.com/office/infopath/2007/PartnerControls"/>
    <ds:schemaRef ds:uri="http://purl.org/dc/elements/1.1/"/>
    <ds:schemaRef ds:uri="http://schemas.microsoft.com/office/2006/metadata/properties"/>
    <ds:schemaRef ds:uri="c0c514ac-d436-414d-8833-b484dd3984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3392</TotalTime>
  <Words>2858</Words>
  <Application>Microsoft Office PowerPoint</Application>
  <PresentationFormat>Personnalisé</PresentationFormat>
  <Paragraphs>153</Paragraphs>
  <Slides>10</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10</vt:i4>
      </vt:variant>
    </vt:vector>
  </HeadingPairs>
  <TitlesOfParts>
    <vt:vector size="25" baseType="lpstr">
      <vt:lpstr>GulimChe</vt:lpstr>
      <vt:lpstr>Microsoft JhengHei</vt:lpstr>
      <vt:lpstr>MS Gothic</vt:lpstr>
      <vt:lpstr>Arial</vt:lpstr>
      <vt:lpstr>Bahnschrift Light</vt:lpstr>
      <vt:lpstr>Bubblegum Sans</vt:lpstr>
      <vt:lpstr>Calibri</vt:lpstr>
      <vt:lpstr>Comic Sans MS</vt:lpstr>
      <vt:lpstr>Leelawadee</vt:lpstr>
      <vt:lpstr>Maitree</vt:lpstr>
      <vt:lpstr>Rubik</vt:lpstr>
      <vt:lpstr>Segoe UI</vt:lpstr>
      <vt:lpstr>Times New Roman</vt:lpstr>
      <vt:lpstr>Titillium Web</vt:lpstr>
      <vt:lpstr>Thème Office</vt:lpstr>
      <vt:lpstr>École  L’Oiseau Bleu</vt:lpstr>
      <vt:lpstr>Mot de la direction de l’école et de la présidence du conseil d’établissement​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Annexe 2 Lexique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Poirier Claudia</dc:creator>
  <cp:lastModifiedBy>Trottier Nathalie</cp:lastModifiedBy>
  <cp:revision>234</cp:revision>
  <cp:lastPrinted>2024-01-31T15:20:54Z</cp:lastPrinted>
  <dcterms:created xsi:type="dcterms:W3CDTF">2023-02-01T19:51:36Z</dcterms:created>
  <dcterms:modified xsi:type="dcterms:W3CDTF">2024-02-23T14:23:15Z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0x0101000F138CA287E418419BF9322678F593FD</vt:lpwstr>
  </property>
</Properties>
</file>